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Roboto Bold" charset="1" panose="02000000000000000000"/>
      <p:regular r:id="rId26"/>
    </p:embeddedFont>
    <p:embeddedFont>
      <p:font typeface="Ara Hamah Alfidaa" charset="1" panose="00000500000000000000"/>
      <p:regular r:id="rId27"/>
    </p:embeddedFont>
    <p:embeddedFont>
      <p:font typeface="Roboto" charset="1" panose="02000000000000000000"/>
      <p:regular r:id="rId28"/>
    </p:embeddedFont>
    <p:embeddedFont>
      <p:font typeface="Poppins Light" charset="1" panose="00000400000000000000"/>
      <p:regular r:id="rId29"/>
    </p:embeddedFont>
    <p:embeddedFont>
      <p:font typeface="Poppins" charset="1" panose="00000500000000000000"/>
      <p:regular r:id="rId30"/>
    </p:embeddedFont>
    <p:embeddedFont>
      <p:font typeface="Poppins Medium" charset="1" panose="00000600000000000000"/>
      <p:regular r:id="rId31"/>
    </p:embeddedFont>
    <p:embeddedFont>
      <p:font typeface="Poppins Italics" charset="1" panose="00000500000000000000"/>
      <p:regular r:id="rId32"/>
    </p:embeddedFont>
    <p:embeddedFont>
      <p:font typeface="Poppins Bold" charset="1" panose="00000800000000000000"/>
      <p:regular r:id="rId33"/>
    </p:embeddedFont>
    <p:embeddedFont>
      <p:font typeface="Computer Says No" charset="1" panose="00000400000000000000"/>
      <p:regular r:id="rId34"/>
    </p:embeddedFont>
    <p:embeddedFont>
      <p:font typeface="Montserrat" charset="1" panose="00000500000000000000"/>
      <p:regular r:id="rId35"/>
    </p:embeddedFont>
    <p:embeddedFont>
      <p:font typeface="Montserrat Italics"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 Id="rId4"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 Id="rId4"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4.png" Type="http://schemas.openxmlformats.org/officeDocument/2006/relationships/image"/><Relationship Id="rId4"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4.png" Type="http://schemas.openxmlformats.org/officeDocument/2006/relationships/image"/><Relationship Id="rId4"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4.png" Type="http://schemas.openxmlformats.org/officeDocument/2006/relationships/image"/><Relationship Id="rId4"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2759141" y="-987977"/>
            <a:ext cx="25077868" cy="17812091"/>
          </a:xfrm>
          <a:custGeom>
            <a:avLst/>
            <a:gdLst/>
            <a:ahLst/>
            <a:cxnLst/>
            <a:rect r="r" b="b" t="t" l="l"/>
            <a:pathLst>
              <a:path h="17812091" w="25077868">
                <a:moveTo>
                  <a:pt x="0" y="0"/>
                </a:moveTo>
                <a:lnTo>
                  <a:pt x="25077869" y="0"/>
                </a:lnTo>
                <a:lnTo>
                  <a:pt x="25077869"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340765" y="3429433"/>
            <a:ext cx="9188138" cy="2953385"/>
          </a:xfrm>
          <a:prstGeom prst="rect">
            <a:avLst/>
          </a:prstGeom>
        </p:spPr>
        <p:txBody>
          <a:bodyPr anchor="t" rtlCol="false" tIns="0" lIns="0" bIns="0" rIns="0">
            <a:spAutoFit/>
          </a:bodyPr>
          <a:lstStyle/>
          <a:p>
            <a:pPr algn="ctr">
              <a:lnSpc>
                <a:spcPts val="7840"/>
              </a:lnSpc>
              <a:spcBef>
                <a:spcPct val="0"/>
              </a:spcBef>
            </a:pPr>
            <a:r>
              <a:rPr lang="en-US" b="true" sz="5600">
                <a:solidFill>
                  <a:srgbClr val="FFFFFF"/>
                </a:solidFill>
                <a:latin typeface="Roboto Bold"/>
                <a:ea typeface="Roboto Bold"/>
                <a:cs typeface="Roboto Bold"/>
                <a:sym typeface="Roboto Bold"/>
              </a:rPr>
              <a:t>ỨNG DỤNG HỌC MÁY XÂY DỰNG BỘ LỌC THƯ RÁC - EMAIL SPAM FILTER</a:t>
            </a:r>
          </a:p>
        </p:txBody>
      </p:sp>
      <p:sp>
        <p:nvSpPr>
          <p:cNvPr name="Freeform 5" id="5"/>
          <p:cNvSpPr/>
          <p:nvPr/>
        </p:nvSpPr>
        <p:spPr>
          <a:xfrm flipH="false" flipV="false" rot="0">
            <a:off x="653044" y="113565"/>
            <a:ext cx="1830270" cy="1830270"/>
          </a:xfrm>
          <a:custGeom>
            <a:avLst/>
            <a:gdLst/>
            <a:ahLst/>
            <a:cxnLst/>
            <a:rect r="r" b="b" t="t" l="l"/>
            <a:pathLst>
              <a:path h="1830270" w="1830270">
                <a:moveTo>
                  <a:pt x="0" y="0"/>
                </a:moveTo>
                <a:lnTo>
                  <a:pt x="1830270" y="0"/>
                </a:lnTo>
                <a:lnTo>
                  <a:pt x="1830270" y="1830270"/>
                </a:lnTo>
                <a:lnTo>
                  <a:pt x="0" y="1830270"/>
                </a:lnTo>
                <a:lnTo>
                  <a:pt x="0" y="0"/>
                </a:lnTo>
                <a:close/>
              </a:path>
            </a:pathLst>
          </a:custGeom>
          <a:blipFill>
            <a:blip r:embed="rId4"/>
            <a:stretch>
              <a:fillRect l="0" t="0" r="0" b="0"/>
            </a:stretch>
          </a:blipFill>
        </p:spPr>
      </p:sp>
      <p:sp>
        <p:nvSpPr>
          <p:cNvPr name="TextBox 6" id="6"/>
          <p:cNvSpPr txBox="true"/>
          <p:nvPr/>
        </p:nvSpPr>
        <p:spPr>
          <a:xfrm rot="0">
            <a:off x="2967236" y="528380"/>
            <a:ext cx="6176764" cy="500320"/>
          </a:xfrm>
          <a:prstGeom prst="rect">
            <a:avLst/>
          </a:prstGeom>
        </p:spPr>
        <p:txBody>
          <a:bodyPr anchor="t" rtlCol="false" tIns="0" lIns="0" bIns="0" rIns="0">
            <a:spAutoFit/>
          </a:bodyPr>
          <a:lstStyle/>
          <a:p>
            <a:pPr algn="ctr">
              <a:lnSpc>
                <a:spcPts val="3923"/>
              </a:lnSpc>
            </a:pPr>
            <a:r>
              <a:rPr lang="en-US" sz="2802" b="true">
                <a:solidFill>
                  <a:srgbClr val="FFFFFF"/>
                </a:solidFill>
                <a:latin typeface="Roboto Bold"/>
                <a:ea typeface="Roboto Bold"/>
                <a:cs typeface="Roboto Bold"/>
                <a:sym typeface="Roboto Bold"/>
              </a:rPr>
              <a:t>TRƯỜNG ĐẠI HỌC NÔNG LÂM TPHCM</a:t>
            </a:r>
          </a:p>
        </p:txBody>
      </p:sp>
      <p:sp>
        <p:nvSpPr>
          <p:cNvPr name="TextBox 7" id="7"/>
          <p:cNvSpPr txBox="true"/>
          <p:nvPr/>
        </p:nvSpPr>
        <p:spPr>
          <a:xfrm rot="0">
            <a:off x="2775943" y="1193806"/>
            <a:ext cx="6752960" cy="548387"/>
          </a:xfrm>
          <a:prstGeom prst="rect">
            <a:avLst/>
          </a:prstGeom>
        </p:spPr>
        <p:txBody>
          <a:bodyPr anchor="t" rtlCol="false" tIns="0" lIns="0" bIns="0" rIns="0">
            <a:spAutoFit/>
          </a:bodyPr>
          <a:lstStyle/>
          <a:p>
            <a:pPr algn="ctr">
              <a:lnSpc>
                <a:spcPts val="4423"/>
              </a:lnSpc>
            </a:pPr>
            <a:r>
              <a:rPr lang="en-US" sz="3159" b="true">
                <a:solidFill>
                  <a:srgbClr val="FFFFFF"/>
                </a:solidFill>
                <a:latin typeface="Roboto Bold"/>
                <a:ea typeface="Roboto Bold"/>
                <a:cs typeface="Roboto Bold"/>
                <a:sym typeface="Roboto Bold"/>
              </a:rPr>
              <a:t>KHOA MÔI TRƯỜNG - TÀI NGUYÊN</a:t>
            </a:r>
          </a:p>
        </p:txBody>
      </p:sp>
      <p:grpSp>
        <p:nvGrpSpPr>
          <p:cNvPr name="Group 8" id="8"/>
          <p:cNvGrpSpPr/>
          <p:nvPr/>
        </p:nvGrpSpPr>
        <p:grpSpPr>
          <a:xfrm rot="0">
            <a:off x="-196948" y="8940396"/>
            <a:ext cx="6102269" cy="635808"/>
            <a:chOff x="0" y="0"/>
            <a:chExt cx="3900488" cy="406400"/>
          </a:xfrm>
        </p:grpSpPr>
        <p:sp>
          <p:nvSpPr>
            <p:cNvPr name="Freeform 9" id="9"/>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10" id="10"/>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sp>
        <p:nvSpPr>
          <p:cNvPr name="TextBox 11" id="11"/>
          <p:cNvSpPr txBox="true"/>
          <p:nvPr/>
        </p:nvSpPr>
        <p:spPr>
          <a:xfrm rot="0">
            <a:off x="89704" y="8933389"/>
            <a:ext cx="5528965" cy="573623"/>
          </a:xfrm>
          <a:prstGeom prst="rect">
            <a:avLst/>
          </a:prstGeom>
        </p:spPr>
        <p:txBody>
          <a:bodyPr anchor="t" rtlCol="false" tIns="0" lIns="0" bIns="0" rIns="0">
            <a:spAutoFit/>
          </a:bodyPr>
          <a:lstStyle/>
          <a:p>
            <a:pPr algn="l">
              <a:lnSpc>
                <a:spcPts val="4607"/>
              </a:lnSpc>
            </a:pPr>
            <a:r>
              <a:rPr lang="en-US" sz="3291" b="true">
                <a:solidFill>
                  <a:srgbClr val="000000"/>
                </a:solidFill>
                <a:latin typeface="Roboto Bold"/>
                <a:ea typeface="Roboto Bold"/>
                <a:cs typeface="Roboto Bold"/>
                <a:sym typeface="Roboto Bold"/>
              </a:rPr>
              <a:t>GVHD: TS. Nguyễn Đình Long</a:t>
            </a:r>
          </a:p>
        </p:txBody>
      </p:sp>
      <p:sp>
        <p:nvSpPr>
          <p:cNvPr name="TextBox 12" id="12"/>
          <p:cNvSpPr txBox="true"/>
          <p:nvPr/>
        </p:nvSpPr>
        <p:spPr>
          <a:xfrm rot="0">
            <a:off x="437983" y="7000480"/>
            <a:ext cx="8993703" cy="573345"/>
          </a:xfrm>
          <a:prstGeom prst="rect">
            <a:avLst/>
          </a:prstGeom>
        </p:spPr>
        <p:txBody>
          <a:bodyPr anchor="t" rtlCol="false" tIns="0" lIns="0" bIns="0" rIns="0">
            <a:spAutoFit/>
          </a:bodyPr>
          <a:lstStyle/>
          <a:p>
            <a:pPr algn="ctr" marL="0" indent="0" lvl="0">
              <a:lnSpc>
                <a:spcPts val="4623"/>
              </a:lnSpc>
              <a:spcBef>
                <a:spcPct val="0"/>
              </a:spcBef>
            </a:pPr>
            <a:r>
              <a:rPr lang="en-US" b="true" sz="3302" strike="noStrike" u="none">
                <a:solidFill>
                  <a:srgbClr val="FFFFFF"/>
                </a:solidFill>
                <a:latin typeface="Roboto Bold"/>
                <a:ea typeface="Roboto Bold"/>
                <a:cs typeface="Roboto Bold"/>
                <a:sym typeface="Roboto Bold"/>
              </a:rPr>
              <a:t>Cơ sở và ứng dụng trí tuệ nhân tạo - nhóm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0">
            <a:off x="2005935" y="2018983"/>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89311" y="3930910"/>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02690" y="5736965"/>
            <a:ext cx="3497870" cy="3497870"/>
          </a:xfrm>
          <a:custGeom>
            <a:avLst/>
            <a:gdLst/>
            <a:ahLst/>
            <a:cxnLst/>
            <a:rect r="r" b="b" t="t" l="l"/>
            <a:pathLst>
              <a:path h="3497870" w="3497870">
                <a:moveTo>
                  <a:pt x="0" y="0"/>
                </a:moveTo>
                <a:lnTo>
                  <a:pt x="3497871" y="0"/>
                </a:lnTo>
                <a:lnTo>
                  <a:pt x="3497871" y="3497871"/>
                </a:lnTo>
                <a:lnTo>
                  <a:pt x="0" y="34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0108" y="3930910"/>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37542" y="-4224464"/>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alphaModFix amt="73000"/>
            </a:blip>
            <a:stretch>
              <a:fillRect l="0" t="0" r="0" b="0"/>
            </a:stretch>
          </a:blipFill>
        </p:spPr>
      </p:sp>
      <p:sp>
        <p:nvSpPr>
          <p:cNvPr name="Freeform 7" id="7"/>
          <p:cNvSpPr/>
          <p:nvPr/>
        </p:nvSpPr>
        <p:spPr>
          <a:xfrm flipH="false" flipV="false" rot="0">
            <a:off x="10985360" y="2057400"/>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5">
              <a:alphaModFix amt="80000"/>
            </a:blip>
            <a:stretch>
              <a:fillRect l="0" t="0" r="0" b="0"/>
            </a:stretch>
          </a:blipFill>
        </p:spPr>
      </p:sp>
      <p:sp>
        <p:nvSpPr>
          <p:cNvPr name="TextBox 8" id="8"/>
          <p:cNvSpPr txBox="true"/>
          <p:nvPr/>
        </p:nvSpPr>
        <p:spPr>
          <a:xfrm rot="0">
            <a:off x="5638246" y="2395404"/>
            <a:ext cx="392580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ea typeface="Computer Says No"/>
                <a:cs typeface="Computer Says No"/>
                <a:sym typeface="Computer Says No"/>
              </a:rPr>
              <a:t>NAIVE BAYES</a:t>
            </a:r>
          </a:p>
        </p:txBody>
      </p:sp>
      <p:sp>
        <p:nvSpPr>
          <p:cNvPr name="TextBox 9" id="9"/>
          <p:cNvSpPr txBox="true"/>
          <p:nvPr/>
        </p:nvSpPr>
        <p:spPr>
          <a:xfrm rot="0">
            <a:off x="7073202" y="4368251"/>
            <a:ext cx="570650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ea typeface="Computer Says No"/>
                <a:cs typeface="Computer Says No"/>
                <a:sym typeface="Computer Says No"/>
              </a:rPr>
              <a:t>DATA CLEANING</a:t>
            </a:r>
          </a:p>
        </p:txBody>
      </p:sp>
      <p:sp>
        <p:nvSpPr>
          <p:cNvPr name="TextBox 10" id="10"/>
          <p:cNvSpPr txBox="true"/>
          <p:nvPr/>
        </p:nvSpPr>
        <p:spPr>
          <a:xfrm rot="0">
            <a:off x="7493371" y="6758090"/>
            <a:ext cx="317766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ea typeface="Computer Says No"/>
                <a:cs typeface="Computer Says No"/>
                <a:sym typeface="Computer Says No"/>
              </a:rPr>
              <a:t>TRAINING</a:t>
            </a:r>
          </a:p>
        </p:txBody>
      </p:sp>
      <p:sp>
        <p:nvSpPr>
          <p:cNvPr name="TextBox 11" id="11"/>
          <p:cNvSpPr txBox="true"/>
          <p:nvPr/>
        </p:nvSpPr>
        <p:spPr>
          <a:xfrm rot="0">
            <a:off x="5500561" y="8587609"/>
            <a:ext cx="460579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ea typeface="Computer Says No"/>
                <a:cs typeface="Computer Says No"/>
                <a:sym typeface="Computer Says No"/>
              </a:rPr>
              <a:t>VISUALIZATION</a:t>
            </a:r>
          </a:p>
        </p:txBody>
      </p:sp>
      <p:sp>
        <p:nvSpPr>
          <p:cNvPr name="Freeform 12" id="12"/>
          <p:cNvSpPr/>
          <p:nvPr/>
        </p:nvSpPr>
        <p:spPr>
          <a:xfrm flipH="false" flipV="false" rot="0">
            <a:off x="3260862" y="2922197"/>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4974816" y="4888404"/>
            <a:ext cx="1326860" cy="1256899"/>
          </a:xfrm>
          <a:custGeom>
            <a:avLst/>
            <a:gdLst/>
            <a:ahLst/>
            <a:cxnLst/>
            <a:rect r="r" b="b" t="t" l="l"/>
            <a:pathLst>
              <a:path h="1256899" w="1326860">
                <a:moveTo>
                  <a:pt x="0" y="0"/>
                </a:moveTo>
                <a:lnTo>
                  <a:pt x="1326861" y="0"/>
                </a:lnTo>
                <a:lnTo>
                  <a:pt x="1326861"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4" id="14"/>
          <p:cNvSpPr/>
          <p:nvPr/>
        </p:nvSpPr>
        <p:spPr>
          <a:xfrm flipH="false" flipV="false" rot="0">
            <a:off x="1212532" y="5020558"/>
            <a:ext cx="1273023" cy="1318574"/>
          </a:xfrm>
          <a:custGeom>
            <a:avLst/>
            <a:gdLst/>
            <a:ahLst/>
            <a:cxnLst/>
            <a:rect r="r" b="b" t="t" l="l"/>
            <a:pathLst>
              <a:path h="1318574" w="1273023">
                <a:moveTo>
                  <a:pt x="0" y="0"/>
                </a:moveTo>
                <a:lnTo>
                  <a:pt x="1273023" y="0"/>
                </a:lnTo>
                <a:lnTo>
                  <a:pt x="1273023"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3113712" y="6851782"/>
            <a:ext cx="1551199" cy="1204295"/>
          </a:xfrm>
          <a:custGeom>
            <a:avLst/>
            <a:gdLst/>
            <a:ahLst/>
            <a:cxnLst/>
            <a:rect r="r" b="b" t="t" l="l"/>
            <a:pathLst>
              <a:path h="1204295" w="1551199">
                <a:moveTo>
                  <a:pt x="0" y="0"/>
                </a:moveTo>
                <a:lnTo>
                  <a:pt x="1551199" y="0"/>
                </a:lnTo>
                <a:lnTo>
                  <a:pt x="1551199" y="1204294"/>
                </a:lnTo>
                <a:lnTo>
                  <a:pt x="0" y="12042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6" id="16"/>
          <p:cNvSpPr txBox="true"/>
          <p:nvPr/>
        </p:nvSpPr>
        <p:spPr>
          <a:xfrm rot="0">
            <a:off x="4827718" y="250139"/>
            <a:ext cx="8780779" cy="1203326"/>
          </a:xfrm>
          <a:prstGeom prst="rect">
            <a:avLst/>
          </a:prstGeom>
        </p:spPr>
        <p:txBody>
          <a:bodyPr anchor="t" rtlCol="false" tIns="0" lIns="0" bIns="0" rIns="0">
            <a:spAutoFit/>
          </a:bodyPr>
          <a:lstStyle/>
          <a:p>
            <a:pPr algn="ctr" marL="0" indent="0" lvl="0">
              <a:lnSpc>
                <a:spcPts val="9799"/>
              </a:lnSpc>
              <a:spcBef>
                <a:spcPct val="0"/>
              </a:spcBef>
            </a:pPr>
            <a:r>
              <a:rPr lang="en-US" b="true" sz="6999" strike="noStrike" u="none">
                <a:solidFill>
                  <a:srgbClr val="FFFFFF"/>
                </a:solidFill>
                <a:latin typeface="Roboto Bold"/>
                <a:ea typeface="Roboto Bold"/>
                <a:cs typeface="Roboto Bold"/>
                <a:sym typeface="Roboto Bold"/>
              </a:rPr>
              <a:t>PHƯƠNG PHÁP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true" flipV="false" rot="0">
            <a:off x="16175801" y="8022347"/>
            <a:ext cx="4224398" cy="3231550"/>
          </a:xfrm>
          <a:custGeom>
            <a:avLst/>
            <a:gdLst/>
            <a:ahLst/>
            <a:cxnLst/>
            <a:rect r="r" b="b" t="t" l="l"/>
            <a:pathLst>
              <a:path h="3231550" w="4224398">
                <a:moveTo>
                  <a:pt x="4224398" y="0"/>
                </a:moveTo>
                <a:lnTo>
                  <a:pt x="0" y="0"/>
                </a:lnTo>
                <a:lnTo>
                  <a:pt x="0" y="3231549"/>
                </a:lnTo>
                <a:lnTo>
                  <a:pt x="4224398" y="3231549"/>
                </a:lnTo>
                <a:lnTo>
                  <a:pt x="4224398" y="0"/>
                </a:lnTo>
                <a:close/>
              </a:path>
            </a:pathLst>
          </a:custGeom>
          <a:blipFill>
            <a:blip r:embed="rId2"/>
            <a:stretch>
              <a:fillRect l="0" t="0" r="0" b="0"/>
            </a:stretch>
          </a:blipFill>
        </p:spPr>
      </p:sp>
      <p:sp>
        <p:nvSpPr>
          <p:cNvPr name="Freeform 3" id="3"/>
          <p:cNvSpPr/>
          <p:nvPr/>
        </p:nvSpPr>
        <p:spPr>
          <a:xfrm flipH="false" flipV="false" rot="1825457">
            <a:off x="-2571742" y="9546705"/>
            <a:ext cx="9971383" cy="4202938"/>
          </a:xfrm>
          <a:custGeom>
            <a:avLst/>
            <a:gdLst/>
            <a:ahLst/>
            <a:cxnLst/>
            <a:rect r="r" b="b" t="t" l="l"/>
            <a:pathLst>
              <a:path h="4202938" w="9971383">
                <a:moveTo>
                  <a:pt x="0" y="0"/>
                </a:moveTo>
                <a:lnTo>
                  <a:pt x="9971383" y="0"/>
                </a:lnTo>
                <a:lnTo>
                  <a:pt x="9971383" y="4202938"/>
                </a:lnTo>
                <a:lnTo>
                  <a:pt x="0" y="4202938"/>
                </a:lnTo>
                <a:lnTo>
                  <a:pt x="0" y="0"/>
                </a:lnTo>
                <a:close/>
              </a:path>
            </a:pathLst>
          </a:custGeom>
          <a:blipFill>
            <a:blip r:embed="rId3"/>
            <a:stretch>
              <a:fillRect l="0" t="0" r="0" b="0"/>
            </a:stretch>
          </a:blipFill>
        </p:spPr>
      </p:sp>
      <p:sp>
        <p:nvSpPr>
          <p:cNvPr name="Freeform 4" id="4"/>
          <p:cNvSpPr/>
          <p:nvPr/>
        </p:nvSpPr>
        <p:spPr>
          <a:xfrm flipH="false" flipV="false" rot="0">
            <a:off x="1131613" y="2565795"/>
            <a:ext cx="15044188" cy="5743299"/>
          </a:xfrm>
          <a:custGeom>
            <a:avLst/>
            <a:gdLst/>
            <a:ahLst/>
            <a:cxnLst/>
            <a:rect r="r" b="b" t="t" l="l"/>
            <a:pathLst>
              <a:path h="5743299" w="15044188">
                <a:moveTo>
                  <a:pt x="0" y="0"/>
                </a:moveTo>
                <a:lnTo>
                  <a:pt x="15044188" y="0"/>
                </a:lnTo>
                <a:lnTo>
                  <a:pt x="15044188" y="5743299"/>
                </a:lnTo>
                <a:lnTo>
                  <a:pt x="0" y="5743299"/>
                </a:lnTo>
                <a:lnTo>
                  <a:pt x="0" y="0"/>
                </a:lnTo>
                <a:close/>
              </a:path>
            </a:pathLst>
          </a:custGeom>
          <a:blipFill>
            <a:blip r:embed="rId4"/>
            <a:stretch>
              <a:fillRect l="0" t="0" r="0" b="0"/>
            </a:stretch>
          </a:blipFill>
        </p:spPr>
      </p:sp>
      <p:sp>
        <p:nvSpPr>
          <p:cNvPr name="TextBox 5" id="5"/>
          <p:cNvSpPr txBox="true"/>
          <p:nvPr/>
        </p:nvSpPr>
        <p:spPr>
          <a:xfrm rot="0">
            <a:off x="419837" y="428625"/>
            <a:ext cx="4207889"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NAIVE BAYES</a:t>
            </a:r>
          </a:p>
        </p:txBody>
      </p:sp>
      <p:sp>
        <p:nvSpPr>
          <p:cNvPr name="TextBox 6" id="6"/>
          <p:cNvSpPr txBox="true"/>
          <p:nvPr/>
        </p:nvSpPr>
        <p:spPr>
          <a:xfrm rot="0">
            <a:off x="1028700" y="9333004"/>
            <a:ext cx="14714905" cy="514985"/>
          </a:xfrm>
          <a:prstGeom prst="rect">
            <a:avLst/>
          </a:prstGeom>
        </p:spPr>
        <p:txBody>
          <a:bodyPr anchor="t" rtlCol="false" tIns="0" lIns="0" bIns="0" rIns="0">
            <a:spAutoFit/>
          </a:bodyPr>
          <a:lstStyle/>
          <a:p>
            <a:pPr algn="just">
              <a:lnSpc>
                <a:spcPts val="4480"/>
              </a:lnSpc>
            </a:pPr>
            <a:r>
              <a:rPr lang="en-US" sz="2800" i="true" spc="2">
                <a:solidFill>
                  <a:srgbClr val="FFFFFF"/>
                </a:solidFill>
                <a:latin typeface="Montserrat Italics"/>
                <a:ea typeface="Montserrat Italics"/>
                <a:cs typeface="Montserrat Italics"/>
                <a:sym typeface="Montserrat Italics"/>
              </a:rPr>
              <a:t>Nguồn: Educative.io - Learning zero to hero in python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true" flipV="false" rot="0">
            <a:off x="16175801" y="8022347"/>
            <a:ext cx="4224398" cy="3231550"/>
          </a:xfrm>
          <a:custGeom>
            <a:avLst/>
            <a:gdLst/>
            <a:ahLst/>
            <a:cxnLst/>
            <a:rect r="r" b="b" t="t" l="l"/>
            <a:pathLst>
              <a:path h="3231550" w="4224398">
                <a:moveTo>
                  <a:pt x="4224398" y="0"/>
                </a:moveTo>
                <a:lnTo>
                  <a:pt x="0" y="0"/>
                </a:lnTo>
                <a:lnTo>
                  <a:pt x="0" y="3231549"/>
                </a:lnTo>
                <a:lnTo>
                  <a:pt x="4224398" y="3231549"/>
                </a:lnTo>
                <a:lnTo>
                  <a:pt x="4224398" y="0"/>
                </a:lnTo>
                <a:close/>
              </a:path>
            </a:pathLst>
          </a:custGeom>
          <a:blipFill>
            <a:blip r:embed="rId2"/>
            <a:stretch>
              <a:fillRect l="0" t="0" r="0" b="0"/>
            </a:stretch>
          </a:blipFill>
        </p:spPr>
      </p:sp>
      <p:sp>
        <p:nvSpPr>
          <p:cNvPr name="Freeform 3" id="3"/>
          <p:cNvSpPr/>
          <p:nvPr/>
        </p:nvSpPr>
        <p:spPr>
          <a:xfrm flipH="false" flipV="false" rot="1825457">
            <a:off x="-8363642" y="5066274"/>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3"/>
            <a:stretch>
              <a:fillRect l="0" t="0" r="0" b="0"/>
            </a:stretch>
          </a:blipFill>
        </p:spPr>
      </p:sp>
      <p:sp>
        <p:nvSpPr>
          <p:cNvPr name="Freeform 4" id="4"/>
          <p:cNvSpPr/>
          <p:nvPr/>
        </p:nvSpPr>
        <p:spPr>
          <a:xfrm flipH="false" flipV="false" rot="0">
            <a:off x="1688150" y="1460738"/>
            <a:ext cx="14911700" cy="8177384"/>
          </a:xfrm>
          <a:custGeom>
            <a:avLst/>
            <a:gdLst/>
            <a:ahLst/>
            <a:cxnLst/>
            <a:rect r="r" b="b" t="t" l="l"/>
            <a:pathLst>
              <a:path h="8177384" w="14911700">
                <a:moveTo>
                  <a:pt x="0" y="0"/>
                </a:moveTo>
                <a:lnTo>
                  <a:pt x="14911700" y="0"/>
                </a:lnTo>
                <a:lnTo>
                  <a:pt x="14911700" y="8177383"/>
                </a:lnTo>
                <a:lnTo>
                  <a:pt x="0" y="8177383"/>
                </a:lnTo>
                <a:lnTo>
                  <a:pt x="0" y="0"/>
                </a:lnTo>
                <a:close/>
              </a:path>
            </a:pathLst>
          </a:custGeom>
          <a:blipFill>
            <a:blip r:embed="rId4"/>
            <a:stretch>
              <a:fillRect l="0" t="0" r="0" b="0"/>
            </a:stretch>
          </a:blipFill>
        </p:spPr>
      </p:sp>
      <p:sp>
        <p:nvSpPr>
          <p:cNvPr name="TextBox 5" id="5"/>
          <p:cNvSpPr txBox="true"/>
          <p:nvPr/>
        </p:nvSpPr>
        <p:spPr>
          <a:xfrm rot="0">
            <a:off x="419837" y="428625"/>
            <a:ext cx="4207889"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NAIVE BAYES</a:t>
            </a:r>
          </a:p>
        </p:txBody>
      </p:sp>
      <p:sp>
        <p:nvSpPr>
          <p:cNvPr name="TextBox 6" id="6"/>
          <p:cNvSpPr txBox="true"/>
          <p:nvPr/>
        </p:nvSpPr>
        <p:spPr>
          <a:xfrm rot="0">
            <a:off x="419837" y="9772015"/>
            <a:ext cx="14714905" cy="514985"/>
          </a:xfrm>
          <a:prstGeom prst="rect">
            <a:avLst/>
          </a:prstGeom>
        </p:spPr>
        <p:txBody>
          <a:bodyPr anchor="t" rtlCol="false" tIns="0" lIns="0" bIns="0" rIns="0">
            <a:spAutoFit/>
          </a:bodyPr>
          <a:lstStyle/>
          <a:p>
            <a:pPr algn="just">
              <a:lnSpc>
                <a:spcPts val="4480"/>
              </a:lnSpc>
            </a:pPr>
            <a:r>
              <a:rPr lang="en-US" sz="2800" i="true" spc="2">
                <a:solidFill>
                  <a:srgbClr val="FCFCFC"/>
                </a:solidFill>
                <a:latin typeface="Montserrat Italics"/>
                <a:ea typeface="Montserrat Italics"/>
                <a:cs typeface="Montserrat Italics"/>
                <a:sym typeface="Montserrat Italics"/>
              </a:rPr>
              <a:t>Nguồn: Educative.io - Learning zero to hero in python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true" flipV="false" rot="0">
            <a:off x="16175801" y="8022347"/>
            <a:ext cx="4224398" cy="3231550"/>
          </a:xfrm>
          <a:custGeom>
            <a:avLst/>
            <a:gdLst/>
            <a:ahLst/>
            <a:cxnLst/>
            <a:rect r="r" b="b" t="t" l="l"/>
            <a:pathLst>
              <a:path h="3231550" w="4224398">
                <a:moveTo>
                  <a:pt x="4224398" y="0"/>
                </a:moveTo>
                <a:lnTo>
                  <a:pt x="0" y="0"/>
                </a:lnTo>
                <a:lnTo>
                  <a:pt x="0" y="3231549"/>
                </a:lnTo>
                <a:lnTo>
                  <a:pt x="4224398" y="3231549"/>
                </a:lnTo>
                <a:lnTo>
                  <a:pt x="4224398" y="0"/>
                </a:lnTo>
                <a:close/>
              </a:path>
            </a:pathLst>
          </a:custGeom>
          <a:blipFill>
            <a:blip r:embed="rId2"/>
            <a:stretch>
              <a:fillRect l="0" t="0" r="0" b="0"/>
            </a:stretch>
          </a:blipFill>
        </p:spPr>
      </p:sp>
      <p:sp>
        <p:nvSpPr>
          <p:cNvPr name="Freeform 3" id="3"/>
          <p:cNvSpPr/>
          <p:nvPr/>
        </p:nvSpPr>
        <p:spPr>
          <a:xfrm flipH="false" flipV="false" rot="1825457">
            <a:off x="-8363642" y="5066274"/>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3"/>
            <a:stretch>
              <a:fillRect l="0" t="0" r="0" b="0"/>
            </a:stretch>
          </a:blipFill>
        </p:spPr>
      </p:sp>
      <p:sp>
        <p:nvSpPr>
          <p:cNvPr name="TextBox 4" id="4"/>
          <p:cNvSpPr txBox="true"/>
          <p:nvPr/>
        </p:nvSpPr>
        <p:spPr>
          <a:xfrm rot="0">
            <a:off x="419837" y="428625"/>
            <a:ext cx="4207889"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NAIVE BAYES</a:t>
            </a:r>
          </a:p>
        </p:txBody>
      </p:sp>
      <p:sp>
        <p:nvSpPr>
          <p:cNvPr name="TextBox 5" id="5"/>
          <p:cNvSpPr txBox="true"/>
          <p:nvPr/>
        </p:nvSpPr>
        <p:spPr>
          <a:xfrm rot="0">
            <a:off x="6047258" y="1327388"/>
            <a:ext cx="4735749" cy="794115"/>
          </a:xfrm>
          <a:prstGeom prst="rect">
            <a:avLst/>
          </a:prstGeom>
        </p:spPr>
        <p:txBody>
          <a:bodyPr anchor="t" rtlCol="false" tIns="0" lIns="0" bIns="0" rIns="0">
            <a:spAutoFit/>
          </a:bodyPr>
          <a:lstStyle/>
          <a:p>
            <a:pPr algn="ctr">
              <a:lnSpc>
                <a:spcPts val="6104"/>
              </a:lnSpc>
            </a:pPr>
            <a:r>
              <a:rPr lang="en-US" b="true" sz="4360">
                <a:solidFill>
                  <a:srgbClr val="FFFFFF"/>
                </a:solidFill>
                <a:latin typeface="Poppins Bold"/>
                <a:ea typeface="Poppins Bold"/>
                <a:cs typeface="Poppins Bold"/>
                <a:sym typeface="Poppins Bold"/>
              </a:rPr>
              <a:t>Example</a:t>
            </a:r>
          </a:p>
        </p:txBody>
      </p:sp>
      <p:sp>
        <p:nvSpPr>
          <p:cNvPr name="TextBox 6" id="6"/>
          <p:cNvSpPr txBox="true"/>
          <p:nvPr/>
        </p:nvSpPr>
        <p:spPr>
          <a:xfrm rot="0">
            <a:off x="1747616" y="2745172"/>
            <a:ext cx="12355413" cy="550909"/>
          </a:xfrm>
          <a:prstGeom prst="rect">
            <a:avLst/>
          </a:prstGeom>
        </p:spPr>
        <p:txBody>
          <a:bodyPr anchor="t" rtlCol="false" tIns="0" lIns="0" bIns="0" rIns="0">
            <a:spAutoFit/>
          </a:bodyPr>
          <a:lstStyle/>
          <a:p>
            <a:pPr algn="ctr" marL="660796" indent="-330398" lvl="1">
              <a:lnSpc>
                <a:spcPts val="4284"/>
              </a:lnSpc>
              <a:buFont typeface="Arial"/>
              <a:buChar char="•"/>
            </a:pPr>
            <a:r>
              <a:rPr lang="en-US" sz="3060">
                <a:solidFill>
                  <a:srgbClr val="FFFFFF"/>
                </a:solidFill>
                <a:latin typeface="Poppins"/>
                <a:ea typeface="Poppins"/>
                <a:cs typeface="Poppins"/>
                <a:sym typeface="Poppins"/>
              </a:rPr>
              <a:t>Giả sử P(Fire) là xác suất cháy , P(Smoke) là xác suất có khói:</a:t>
            </a:r>
          </a:p>
        </p:txBody>
      </p:sp>
      <p:sp>
        <p:nvSpPr>
          <p:cNvPr name="TextBox 7" id="7"/>
          <p:cNvSpPr txBox="true"/>
          <p:nvPr/>
        </p:nvSpPr>
        <p:spPr>
          <a:xfrm rot="0">
            <a:off x="2773091" y="3915206"/>
            <a:ext cx="11336735" cy="550909"/>
          </a:xfrm>
          <a:prstGeom prst="rect">
            <a:avLst/>
          </a:prstGeom>
        </p:spPr>
        <p:txBody>
          <a:bodyPr anchor="t" rtlCol="false" tIns="0" lIns="0" bIns="0" rIns="0">
            <a:spAutoFit/>
          </a:bodyPr>
          <a:lstStyle/>
          <a:p>
            <a:pPr algn="ctr">
              <a:lnSpc>
                <a:spcPts val="4284"/>
              </a:lnSpc>
              <a:spcBef>
                <a:spcPct val="0"/>
              </a:spcBef>
            </a:pPr>
            <a:r>
              <a:rPr lang="en-US" sz="3060">
                <a:solidFill>
                  <a:srgbClr val="FFFFFF"/>
                </a:solidFill>
                <a:latin typeface="Poppins"/>
                <a:ea typeface="Poppins"/>
                <a:cs typeface="Poppins"/>
                <a:sym typeface="Poppins"/>
              </a:rPr>
              <a:t>P(Fire|Smoke) : Nếu có khói thì xác suất có lửa là bao nhiêu</a:t>
            </a:r>
          </a:p>
        </p:txBody>
      </p:sp>
      <p:sp>
        <p:nvSpPr>
          <p:cNvPr name="TextBox 8" id="8"/>
          <p:cNvSpPr txBox="true"/>
          <p:nvPr/>
        </p:nvSpPr>
        <p:spPr>
          <a:xfrm rot="0">
            <a:off x="2779888" y="5085240"/>
            <a:ext cx="11232952" cy="550909"/>
          </a:xfrm>
          <a:prstGeom prst="rect">
            <a:avLst/>
          </a:prstGeom>
        </p:spPr>
        <p:txBody>
          <a:bodyPr anchor="t" rtlCol="false" tIns="0" lIns="0" bIns="0" rIns="0">
            <a:spAutoFit/>
          </a:bodyPr>
          <a:lstStyle/>
          <a:p>
            <a:pPr algn="ctr">
              <a:lnSpc>
                <a:spcPts val="4284"/>
              </a:lnSpc>
              <a:spcBef>
                <a:spcPct val="0"/>
              </a:spcBef>
            </a:pPr>
            <a:r>
              <a:rPr lang="en-US" sz="3060">
                <a:solidFill>
                  <a:srgbClr val="FFFFFF"/>
                </a:solidFill>
                <a:latin typeface="Poppins"/>
                <a:ea typeface="Poppins"/>
                <a:cs typeface="Poppins"/>
                <a:sym typeface="Poppins"/>
              </a:rPr>
              <a:t>P(Smoke|Fire): Nếu có lửa thì xác suất có khói là bao nhiêu</a:t>
            </a:r>
          </a:p>
        </p:txBody>
      </p:sp>
      <p:sp>
        <p:nvSpPr>
          <p:cNvPr name="TextBox 9" id="9"/>
          <p:cNvSpPr txBox="true"/>
          <p:nvPr/>
        </p:nvSpPr>
        <p:spPr>
          <a:xfrm rot="0">
            <a:off x="1747616" y="6306501"/>
            <a:ext cx="15001163" cy="2179684"/>
          </a:xfrm>
          <a:prstGeom prst="rect">
            <a:avLst/>
          </a:prstGeom>
        </p:spPr>
        <p:txBody>
          <a:bodyPr anchor="t" rtlCol="false" tIns="0" lIns="0" bIns="0" rIns="0">
            <a:spAutoFit/>
          </a:bodyPr>
          <a:lstStyle/>
          <a:p>
            <a:pPr algn="just" marL="660796" indent="-330398" lvl="1">
              <a:lnSpc>
                <a:spcPts val="4284"/>
              </a:lnSpc>
              <a:buFont typeface="Arial"/>
              <a:buChar char="•"/>
            </a:pPr>
            <a:r>
              <a:rPr lang="en-US" sz="3060">
                <a:solidFill>
                  <a:srgbClr val="FFFFFF"/>
                </a:solidFill>
                <a:latin typeface="Poppins"/>
                <a:ea typeface="Poppins"/>
                <a:cs typeface="Poppins"/>
                <a:sym typeface="Poppins"/>
              </a:rPr>
              <a:t>Ví dụ: Nếu có một đám cháy nguy hiểm với mức độ hiếm gặp là 1%, mức độ khói thì khá là phổ biến trong các nhà máy nên tỉ lệ là 10%, 90% những đám cháy nguy hiểm đều có khói thì xác suất xảy ra đám cháy trong nhà máy khi có sự xuất hiện của khói là bao nhiêu?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true" flipV="false" rot="0">
            <a:off x="16928513" y="86712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2"/>
            <a:stretch>
              <a:fillRect l="0" t="0" r="0" b="0"/>
            </a:stretch>
          </a:blipFill>
        </p:spPr>
      </p:sp>
      <p:sp>
        <p:nvSpPr>
          <p:cNvPr name="Freeform 3" id="3"/>
          <p:cNvSpPr/>
          <p:nvPr/>
        </p:nvSpPr>
        <p:spPr>
          <a:xfrm flipH="false" flipV="false" rot="1825457">
            <a:off x="-7825250" y="1881345"/>
            <a:ext cx="9971383" cy="4202938"/>
          </a:xfrm>
          <a:custGeom>
            <a:avLst/>
            <a:gdLst/>
            <a:ahLst/>
            <a:cxnLst/>
            <a:rect r="r" b="b" t="t" l="l"/>
            <a:pathLst>
              <a:path h="4202938" w="9971383">
                <a:moveTo>
                  <a:pt x="0" y="0"/>
                </a:moveTo>
                <a:lnTo>
                  <a:pt x="9971383" y="0"/>
                </a:lnTo>
                <a:lnTo>
                  <a:pt x="9971383" y="4202938"/>
                </a:lnTo>
                <a:lnTo>
                  <a:pt x="0" y="4202938"/>
                </a:lnTo>
                <a:lnTo>
                  <a:pt x="0" y="0"/>
                </a:lnTo>
                <a:close/>
              </a:path>
            </a:pathLst>
          </a:custGeom>
          <a:blipFill>
            <a:blip r:embed="rId3"/>
            <a:stretch>
              <a:fillRect l="0" t="0" r="0" b="0"/>
            </a:stretch>
          </a:blipFill>
        </p:spPr>
      </p:sp>
      <p:sp>
        <p:nvSpPr>
          <p:cNvPr name="TextBox 4" id="4"/>
          <p:cNvSpPr txBox="true"/>
          <p:nvPr/>
        </p:nvSpPr>
        <p:spPr>
          <a:xfrm rot="0">
            <a:off x="419837" y="428625"/>
            <a:ext cx="4207889"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NAIVE BAYES</a:t>
            </a:r>
          </a:p>
        </p:txBody>
      </p:sp>
      <p:sp>
        <p:nvSpPr>
          <p:cNvPr name="TextBox 5" id="5"/>
          <p:cNvSpPr txBox="true"/>
          <p:nvPr/>
        </p:nvSpPr>
        <p:spPr>
          <a:xfrm rot="0">
            <a:off x="6047258" y="1327388"/>
            <a:ext cx="4735749" cy="794115"/>
          </a:xfrm>
          <a:prstGeom prst="rect">
            <a:avLst/>
          </a:prstGeom>
        </p:spPr>
        <p:txBody>
          <a:bodyPr anchor="t" rtlCol="false" tIns="0" lIns="0" bIns="0" rIns="0">
            <a:spAutoFit/>
          </a:bodyPr>
          <a:lstStyle/>
          <a:p>
            <a:pPr algn="ctr">
              <a:lnSpc>
                <a:spcPts val="6104"/>
              </a:lnSpc>
            </a:pPr>
            <a:r>
              <a:rPr lang="en-US" b="true" sz="4360">
                <a:solidFill>
                  <a:srgbClr val="FFFFFF"/>
                </a:solidFill>
                <a:latin typeface="Poppins Bold"/>
                <a:ea typeface="Poppins Bold"/>
                <a:cs typeface="Poppins Bold"/>
                <a:sym typeface="Poppins Bold"/>
              </a:rPr>
              <a:t>Example</a:t>
            </a:r>
          </a:p>
        </p:txBody>
      </p:sp>
      <p:sp>
        <p:nvSpPr>
          <p:cNvPr name="TextBox 6" id="6"/>
          <p:cNvSpPr txBox="true"/>
          <p:nvPr/>
        </p:nvSpPr>
        <p:spPr>
          <a:xfrm rot="0">
            <a:off x="2523781" y="2745892"/>
            <a:ext cx="4620220" cy="16367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P(Smoke) = 10% </a:t>
            </a:r>
          </a:p>
          <a:p>
            <a:pPr algn="l" marL="660796" indent="-330398" lvl="1">
              <a:lnSpc>
                <a:spcPts val="4284"/>
              </a:lnSpc>
              <a:buFont typeface="Arial"/>
              <a:buChar char="•"/>
            </a:pPr>
            <a:r>
              <a:rPr lang="en-US" sz="3060">
                <a:solidFill>
                  <a:srgbClr val="FFFFFF"/>
                </a:solidFill>
                <a:latin typeface="Poppins"/>
                <a:ea typeface="Poppins"/>
                <a:cs typeface="Poppins"/>
                <a:sym typeface="Poppins"/>
              </a:rPr>
              <a:t>P(Fire) = 1%</a:t>
            </a:r>
          </a:p>
          <a:p>
            <a:pPr algn="l" marL="660796" indent="-330398" lvl="1">
              <a:lnSpc>
                <a:spcPts val="4284"/>
              </a:lnSpc>
              <a:buFont typeface="Arial"/>
              <a:buChar char="•"/>
            </a:pPr>
            <a:r>
              <a:rPr lang="en-US" sz="3060">
                <a:solidFill>
                  <a:srgbClr val="FFFFFF"/>
                </a:solidFill>
                <a:latin typeface="Poppins"/>
                <a:ea typeface="Poppins"/>
                <a:cs typeface="Poppins"/>
                <a:sym typeface="Poppins"/>
              </a:rPr>
              <a:t>P(Smoke|Fire) = 90%</a:t>
            </a:r>
          </a:p>
        </p:txBody>
      </p:sp>
      <p:sp>
        <p:nvSpPr>
          <p:cNvPr name="TextBox 7" id="7"/>
          <p:cNvSpPr txBox="true"/>
          <p:nvPr/>
        </p:nvSpPr>
        <p:spPr>
          <a:xfrm rot="0">
            <a:off x="4577705" y="5306216"/>
            <a:ext cx="9132590" cy="702040"/>
          </a:xfrm>
          <a:prstGeom prst="rect">
            <a:avLst/>
          </a:prstGeom>
        </p:spPr>
        <p:txBody>
          <a:bodyPr anchor="t" rtlCol="false" tIns="0" lIns="0" bIns="0" rIns="0">
            <a:spAutoFit/>
          </a:bodyPr>
          <a:lstStyle/>
          <a:p>
            <a:pPr algn="ctr">
              <a:lnSpc>
                <a:spcPts val="5404"/>
              </a:lnSpc>
              <a:spcBef>
                <a:spcPct val="0"/>
              </a:spcBef>
            </a:pPr>
            <a:r>
              <a:rPr lang="en-US" sz="3860">
                <a:solidFill>
                  <a:srgbClr val="FFFFFF"/>
                </a:solidFill>
                <a:latin typeface="Poppins"/>
                <a:ea typeface="Poppins"/>
                <a:cs typeface="Poppins"/>
                <a:sym typeface="Poppins"/>
              </a:rPr>
              <a:t>=&gt; </a:t>
            </a:r>
            <a:r>
              <a:rPr lang="en-US" sz="3860">
                <a:solidFill>
                  <a:srgbClr val="FFFFFF"/>
                </a:solidFill>
                <a:latin typeface="Poppins"/>
                <a:ea typeface="Poppins"/>
                <a:cs typeface="Poppins"/>
                <a:sym typeface="Poppins"/>
              </a:rPr>
              <a:t>P(Fire|Smoke) = (0.9*0.01)/0.1 = 9%</a:t>
            </a:r>
          </a:p>
        </p:txBody>
      </p:sp>
      <p:sp>
        <p:nvSpPr>
          <p:cNvPr name="TextBox 8" id="8"/>
          <p:cNvSpPr txBox="true"/>
          <p:nvPr/>
        </p:nvSpPr>
        <p:spPr>
          <a:xfrm rot="0">
            <a:off x="745638" y="6608331"/>
            <a:ext cx="16796724" cy="2073640"/>
          </a:xfrm>
          <a:prstGeom prst="rect">
            <a:avLst/>
          </a:prstGeom>
        </p:spPr>
        <p:txBody>
          <a:bodyPr anchor="t" rtlCol="false" tIns="0" lIns="0" bIns="0" rIns="0">
            <a:spAutoFit/>
          </a:bodyPr>
          <a:lstStyle/>
          <a:p>
            <a:pPr algn="just">
              <a:lnSpc>
                <a:spcPts val="5404"/>
              </a:lnSpc>
              <a:spcBef>
                <a:spcPct val="0"/>
              </a:spcBef>
            </a:pPr>
            <a:r>
              <a:rPr lang="en-US" sz="3860">
                <a:solidFill>
                  <a:srgbClr val="FFFFFF"/>
                </a:solidFill>
                <a:latin typeface="Poppins"/>
                <a:ea typeface="Poppins"/>
                <a:cs typeface="Poppins"/>
                <a:sym typeface="Poppins"/>
              </a:rPr>
              <a:t>Kết luận: Vậy xác suất xảy ra cháy khi có sự xuất hiện của khói trong nhà máy là 9%. Đây chỉ là một ví dụ cơ bản, cho thấy khả năng phân loại dựa vào xác suất của thuật toán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7909565" y="4492779"/>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TextBox 3" id="3"/>
          <p:cNvSpPr txBox="true"/>
          <p:nvPr/>
        </p:nvSpPr>
        <p:spPr>
          <a:xfrm rot="0">
            <a:off x="306823" y="501478"/>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DATA CLEANING</a:t>
            </a:r>
          </a:p>
        </p:txBody>
      </p:sp>
      <p:sp>
        <p:nvSpPr>
          <p:cNvPr name="TextBox 4" id="4"/>
          <p:cNvSpPr txBox="true"/>
          <p:nvPr/>
        </p:nvSpPr>
        <p:spPr>
          <a:xfrm rot="0">
            <a:off x="665257" y="3480362"/>
            <a:ext cx="4731252" cy="2722609"/>
          </a:xfrm>
          <a:prstGeom prst="rect">
            <a:avLst/>
          </a:prstGeom>
        </p:spPr>
        <p:txBody>
          <a:bodyPr anchor="t" rtlCol="false" tIns="0" lIns="0" bIns="0" rIns="0">
            <a:spAutoFit/>
          </a:bodyPr>
          <a:lstStyle/>
          <a:p>
            <a:pPr algn="just" marL="660796" indent="-330398" lvl="1">
              <a:lnSpc>
                <a:spcPts val="4284"/>
              </a:lnSpc>
              <a:buFont typeface="Arial"/>
              <a:buChar char="•"/>
            </a:pPr>
            <a:r>
              <a:rPr lang="en-US" sz="3060">
                <a:solidFill>
                  <a:srgbClr val="FFFFFF"/>
                </a:solidFill>
                <a:latin typeface="Poppins"/>
                <a:ea typeface="Poppins"/>
                <a:cs typeface="Poppins"/>
                <a:sym typeface="Poppins"/>
              </a:rPr>
              <a:t>Tách từ</a:t>
            </a:r>
          </a:p>
          <a:p>
            <a:pPr algn="just" marL="660796" indent="-330398" lvl="1">
              <a:lnSpc>
                <a:spcPts val="4284"/>
              </a:lnSpc>
              <a:buFont typeface="Arial"/>
              <a:buChar char="•"/>
            </a:pPr>
            <a:r>
              <a:rPr lang="en-US" sz="3060">
                <a:solidFill>
                  <a:srgbClr val="FFFFFF"/>
                </a:solidFill>
                <a:latin typeface="Poppins"/>
                <a:ea typeface="Poppins"/>
                <a:cs typeface="Poppins"/>
                <a:sym typeface="Poppins"/>
              </a:rPr>
              <a:t>Loại bỏ Stopwords</a:t>
            </a:r>
          </a:p>
          <a:p>
            <a:pPr algn="just" marL="660796" indent="-330398" lvl="1">
              <a:lnSpc>
                <a:spcPts val="4284"/>
              </a:lnSpc>
              <a:buFont typeface="Arial"/>
              <a:buChar char="•"/>
            </a:pPr>
            <a:r>
              <a:rPr lang="en-US" sz="3060">
                <a:solidFill>
                  <a:srgbClr val="FFFFFF"/>
                </a:solidFill>
                <a:latin typeface="Poppins"/>
                <a:ea typeface="Poppins"/>
                <a:cs typeface="Poppins"/>
                <a:sym typeface="Poppins"/>
              </a:rPr>
              <a:t>Loại bỏ các kí tự đặc biệt</a:t>
            </a:r>
          </a:p>
          <a:p>
            <a:pPr algn="just" marL="660796" indent="-330398" lvl="1">
              <a:lnSpc>
                <a:spcPts val="4284"/>
              </a:lnSpc>
              <a:buFont typeface="Arial"/>
              <a:buChar char="•"/>
            </a:pPr>
            <a:r>
              <a:rPr lang="en-US" sz="3060">
                <a:solidFill>
                  <a:srgbClr val="FFFFFF"/>
                </a:solidFill>
                <a:latin typeface="Poppins"/>
                <a:ea typeface="Poppins"/>
                <a:cs typeface="Poppins"/>
                <a:sym typeface="Poppins"/>
              </a:rPr>
              <a:t>Chuẩn hóa từ</a:t>
            </a:r>
          </a:p>
        </p:txBody>
      </p:sp>
      <p:sp>
        <p:nvSpPr>
          <p:cNvPr name="Freeform 5" id="5"/>
          <p:cNvSpPr/>
          <p:nvPr/>
        </p:nvSpPr>
        <p:spPr>
          <a:xfrm flipH="true" flipV="false" rot="0">
            <a:off x="16175801" y="8442081"/>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TextBox 6" id="6"/>
          <p:cNvSpPr txBox="true"/>
          <p:nvPr/>
        </p:nvSpPr>
        <p:spPr>
          <a:xfrm rot="0">
            <a:off x="306823" y="9542871"/>
            <a:ext cx="14714905" cy="514985"/>
          </a:xfrm>
          <a:prstGeom prst="rect">
            <a:avLst/>
          </a:prstGeom>
        </p:spPr>
        <p:txBody>
          <a:bodyPr anchor="t" rtlCol="false" tIns="0" lIns="0" bIns="0" rIns="0">
            <a:spAutoFit/>
          </a:bodyPr>
          <a:lstStyle/>
          <a:p>
            <a:pPr algn="just">
              <a:lnSpc>
                <a:spcPts val="4480"/>
              </a:lnSpc>
            </a:pPr>
            <a:r>
              <a:rPr lang="en-US" sz="2800" i="true" spc="2">
                <a:solidFill>
                  <a:srgbClr val="FFFFFF"/>
                </a:solidFill>
                <a:latin typeface="Montserrat Italics"/>
                <a:ea typeface="Montserrat Italics"/>
                <a:cs typeface="Montserrat Italics"/>
                <a:sym typeface="Montserrat Italics"/>
              </a:rPr>
              <a:t>Nguồn: Educative.io - Learning zero to hero in python</a:t>
            </a:r>
          </a:p>
        </p:txBody>
      </p:sp>
      <p:sp>
        <p:nvSpPr>
          <p:cNvPr name="Freeform 7" id="7"/>
          <p:cNvSpPr/>
          <p:nvPr/>
        </p:nvSpPr>
        <p:spPr>
          <a:xfrm flipH="false" flipV="false" rot="0">
            <a:off x="5840919" y="510758"/>
            <a:ext cx="11190886" cy="8747542"/>
          </a:xfrm>
          <a:custGeom>
            <a:avLst/>
            <a:gdLst/>
            <a:ahLst/>
            <a:cxnLst/>
            <a:rect r="r" b="b" t="t" l="l"/>
            <a:pathLst>
              <a:path h="8747542" w="11190886">
                <a:moveTo>
                  <a:pt x="0" y="0"/>
                </a:moveTo>
                <a:lnTo>
                  <a:pt x="11190886" y="0"/>
                </a:lnTo>
                <a:lnTo>
                  <a:pt x="11190886" y="8747542"/>
                </a:lnTo>
                <a:lnTo>
                  <a:pt x="0" y="8747542"/>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8686233" y="3848685"/>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Freeform 3" id="3"/>
          <p:cNvSpPr/>
          <p:nvPr/>
        </p:nvSpPr>
        <p:spPr>
          <a:xfrm flipH="true" flipV="false" rot="0">
            <a:off x="16534235" y="8022347"/>
            <a:ext cx="4224398" cy="3231550"/>
          </a:xfrm>
          <a:custGeom>
            <a:avLst/>
            <a:gdLst/>
            <a:ahLst/>
            <a:cxnLst/>
            <a:rect r="r" b="b" t="t" l="l"/>
            <a:pathLst>
              <a:path h="3231550" w="4224398">
                <a:moveTo>
                  <a:pt x="4224399" y="0"/>
                </a:moveTo>
                <a:lnTo>
                  <a:pt x="0" y="0"/>
                </a:lnTo>
                <a:lnTo>
                  <a:pt x="0" y="3231549"/>
                </a:lnTo>
                <a:lnTo>
                  <a:pt x="4224399" y="3231549"/>
                </a:lnTo>
                <a:lnTo>
                  <a:pt x="4224399" y="0"/>
                </a:lnTo>
                <a:close/>
              </a:path>
            </a:pathLst>
          </a:custGeom>
          <a:blipFill>
            <a:blip r:embed="rId3"/>
            <a:stretch>
              <a:fillRect l="0" t="0" r="0" b="0"/>
            </a:stretch>
          </a:blipFill>
        </p:spPr>
      </p:sp>
      <p:sp>
        <p:nvSpPr>
          <p:cNvPr name="Freeform 4" id="4"/>
          <p:cNvSpPr/>
          <p:nvPr/>
        </p:nvSpPr>
        <p:spPr>
          <a:xfrm flipH="false" flipV="false" rot="0">
            <a:off x="1157963" y="1460738"/>
            <a:ext cx="15376272" cy="7859335"/>
          </a:xfrm>
          <a:custGeom>
            <a:avLst/>
            <a:gdLst/>
            <a:ahLst/>
            <a:cxnLst/>
            <a:rect r="r" b="b" t="t" l="l"/>
            <a:pathLst>
              <a:path h="7859335" w="15376272">
                <a:moveTo>
                  <a:pt x="0" y="0"/>
                </a:moveTo>
                <a:lnTo>
                  <a:pt x="15376272" y="0"/>
                </a:lnTo>
                <a:lnTo>
                  <a:pt x="15376272" y="7859335"/>
                </a:lnTo>
                <a:lnTo>
                  <a:pt x="0" y="7859335"/>
                </a:lnTo>
                <a:lnTo>
                  <a:pt x="0" y="0"/>
                </a:lnTo>
                <a:close/>
              </a:path>
            </a:pathLst>
          </a:custGeom>
          <a:blipFill>
            <a:blip r:embed="rId4"/>
            <a:stretch>
              <a:fillRect l="0" t="-1193" r="0" b="-1193"/>
            </a:stretch>
          </a:blipFill>
        </p:spPr>
      </p:sp>
      <p:sp>
        <p:nvSpPr>
          <p:cNvPr name="TextBox 5" id="5"/>
          <p:cNvSpPr txBox="true"/>
          <p:nvPr/>
        </p:nvSpPr>
        <p:spPr>
          <a:xfrm rot="0">
            <a:off x="306823" y="428625"/>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TRAINING DATA</a:t>
            </a:r>
          </a:p>
        </p:txBody>
      </p:sp>
      <p:sp>
        <p:nvSpPr>
          <p:cNvPr name="TextBox 6" id="6"/>
          <p:cNvSpPr txBox="true"/>
          <p:nvPr/>
        </p:nvSpPr>
        <p:spPr>
          <a:xfrm rot="0">
            <a:off x="306823" y="9542871"/>
            <a:ext cx="14714905" cy="514985"/>
          </a:xfrm>
          <a:prstGeom prst="rect">
            <a:avLst/>
          </a:prstGeom>
        </p:spPr>
        <p:txBody>
          <a:bodyPr anchor="t" rtlCol="false" tIns="0" lIns="0" bIns="0" rIns="0">
            <a:spAutoFit/>
          </a:bodyPr>
          <a:lstStyle/>
          <a:p>
            <a:pPr algn="just">
              <a:lnSpc>
                <a:spcPts val="4480"/>
              </a:lnSpc>
            </a:pPr>
            <a:r>
              <a:rPr lang="en-US" sz="2800" i="true" spc="2">
                <a:solidFill>
                  <a:srgbClr val="FFFFFF"/>
                </a:solidFill>
                <a:latin typeface="Montserrat Italics"/>
                <a:ea typeface="Montserrat Italics"/>
                <a:cs typeface="Montserrat Italics"/>
                <a:sym typeface="Montserrat Italics"/>
              </a:rPr>
              <a:t>Nguồn: Courses Data Science in Data Flair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7674334" y="3199806"/>
            <a:ext cx="9971383" cy="4202938"/>
          </a:xfrm>
          <a:custGeom>
            <a:avLst/>
            <a:gdLst/>
            <a:ahLst/>
            <a:cxnLst/>
            <a:rect r="r" b="b" t="t" l="l"/>
            <a:pathLst>
              <a:path h="4202938" w="9971383">
                <a:moveTo>
                  <a:pt x="0" y="0"/>
                </a:moveTo>
                <a:lnTo>
                  <a:pt x="9971383" y="0"/>
                </a:lnTo>
                <a:lnTo>
                  <a:pt x="9971383" y="4202938"/>
                </a:lnTo>
                <a:lnTo>
                  <a:pt x="0" y="4202938"/>
                </a:lnTo>
                <a:lnTo>
                  <a:pt x="0" y="0"/>
                </a:lnTo>
                <a:close/>
              </a:path>
            </a:pathLst>
          </a:custGeom>
          <a:blipFill>
            <a:blip r:embed="rId2"/>
            <a:stretch>
              <a:fillRect l="0" t="0" r="0" b="0"/>
            </a:stretch>
          </a:blipFill>
        </p:spPr>
      </p:sp>
      <p:sp>
        <p:nvSpPr>
          <p:cNvPr name="Freeform 3" id="3"/>
          <p:cNvSpPr/>
          <p:nvPr/>
        </p:nvSpPr>
        <p:spPr>
          <a:xfrm flipH="false" flipV="false" rot="0">
            <a:off x="8469674" y="209867"/>
            <a:ext cx="9818326" cy="9847989"/>
          </a:xfrm>
          <a:custGeom>
            <a:avLst/>
            <a:gdLst/>
            <a:ahLst/>
            <a:cxnLst/>
            <a:rect r="r" b="b" t="t" l="l"/>
            <a:pathLst>
              <a:path h="9847989" w="9818326">
                <a:moveTo>
                  <a:pt x="0" y="0"/>
                </a:moveTo>
                <a:lnTo>
                  <a:pt x="9818326" y="0"/>
                </a:lnTo>
                <a:lnTo>
                  <a:pt x="9818326" y="9847989"/>
                </a:lnTo>
                <a:lnTo>
                  <a:pt x="0" y="9847989"/>
                </a:lnTo>
                <a:lnTo>
                  <a:pt x="0" y="0"/>
                </a:lnTo>
                <a:close/>
              </a:path>
            </a:pathLst>
          </a:custGeom>
          <a:blipFill>
            <a:blip r:embed="rId3"/>
            <a:stretch>
              <a:fillRect l="0" t="0" r="0" b="0"/>
            </a:stretch>
          </a:blipFill>
        </p:spPr>
      </p:sp>
      <p:sp>
        <p:nvSpPr>
          <p:cNvPr name="TextBox 4" id="4"/>
          <p:cNvSpPr txBox="true"/>
          <p:nvPr/>
        </p:nvSpPr>
        <p:spPr>
          <a:xfrm rot="0">
            <a:off x="306823" y="428625"/>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TRAINING DATA</a:t>
            </a:r>
          </a:p>
        </p:txBody>
      </p:sp>
      <p:sp>
        <p:nvSpPr>
          <p:cNvPr name="TextBox 5" id="5"/>
          <p:cNvSpPr txBox="true"/>
          <p:nvPr/>
        </p:nvSpPr>
        <p:spPr>
          <a:xfrm rot="0">
            <a:off x="306823" y="9542871"/>
            <a:ext cx="14714905" cy="514985"/>
          </a:xfrm>
          <a:prstGeom prst="rect">
            <a:avLst/>
          </a:prstGeom>
        </p:spPr>
        <p:txBody>
          <a:bodyPr anchor="t" rtlCol="false" tIns="0" lIns="0" bIns="0" rIns="0">
            <a:spAutoFit/>
          </a:bodyPr>
          <a:lstStyle/>
          <a:p>
            <a:pPr algn="just">
              <a:lnSpc>
                <a:spcPts val="4480"/>
              </a:lnSpc>
            </a:pPr>
            <a:r>
              <a:rPr lang="en-US" sz="2800" i="true" spc="2">
                <a:solidFill>
                  <a:srgbClr val="FFFFFF"/>
                </a:solidFill>
                <a:latin typeface="Montserrat Italics"/>
                <a:ea typeface="Montserrat Italics"/>
                <a:cs typeface="Montserrat Italics"/>
                <a:sym typeface="Montserrat Italics"/>
              </a:rPr>
              <a:t>Nguồn: Courses Data Science in Data Flair</a:t>
            </a:r>
          </a:p>
        </p:txBody>
      </p:sp>
      <p:sp>
        <p:nvSpPr>
          <p:cNvPr name="TextBox 6" id="6"/>
          <p:cNvSpPr txBox="true"/>
          <p:nvPr/>
        </p:nvSpPr>
        <p:spPr>
          <a:xfrm rot="0">
            <a:off x="705997" y="3976065"/>
            <a:ext cx="4735749" cy="794115"/>
          </a:xfrm>
          <a:prstGeom prst="rect">
            <a:avLst/>
          </a:prstGeom>
        </p:spPr>
        <p:txBody>
          <a:bodyPr anchor="t" rtlCol="false" tIns="0" lIns="0" bIns="0" rIns="0">
            <a:spAutoFit/>
          </a:bodyPr>
          <a:lstStyle/>
          <a:p>
            <a:pPr algn="ctr">
              <a:lnSpc>
                <a:spcPts val="6104"/>
              </a:lnSpc>
            </a:pPr>
            <a:r>
              <a:rPr lang="en-US" b="true" sz="4360">
                <a:solidFill>
                  <a:srgbClr val="FFFFFF"/>
                </a:solidFill>
                <a:latin typeface="Poppins Bold"/>
                <a:ea typeface="Poppins Bold"/>
                <a:cs typeface="Poppins Bold"/>
                <a:sym typeface="Poppins Bold"/>
              </a:rPr>
              <a:t>Example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8148581" y="2819985"/>
            <a:ext cx="9971383" cy="4202938"/>
          </a:xfrm>
          <a:custGeom>
            <a:avLst/>
            <a:gdLst/>
            <a:ahLst/>
            <a:cxnLst/>
            <a:rect r="r" b="b" t="t" l="l"/>
            <a:pathLst>
              <a:path h="4202938" w="9971383">
                <a:moveTo>
                  <a:pt x="0" y="0"/>
                </a:moveTo>
                <a:lnTo>
                  <a:pt x="9971383" y="0"/>
                </a:lnTo>
                <a:lnTo>
                  <a:pt x="9971383" y="4202938"/>
                </a:lnTo>
                <a:lnTo>
                  <a:pt x="0" y="4202938"/>
                </a:lnTo>
                <a:lnTo>
                  <a:pt x="0" y="0"/>
                </a:lnTo>
                <a:close/>
              </a:path>
            </a:pathLst>
          </a:custGeom>
          <a:blipFill>
            <a:blip r:embed="rId2"/>
            <a:stretch>
              <a:fillRect l="0" t="0" r="0" b="0"/>
            </a:stretch>
          </a:blipFill>
        </p:spPr>
      </p:sp>
      <p:sp>
        <p:nvSpPr>
          <p:cNvPr name="Freeform 3" id="3"/>
          <p:cNvSpPr/>
          <p:nvPr/>
        </p:nvSpPr>
        <p:spPr>
          <a:xfrm flipH="false" flipV="false" rot="0">
            <a:off x="5590015" y="1479669"/>
            <a:ext cx="14270699" cy="3039607"/>
          </a:xfrm>
          <a:custGeom>
            <a:avLst/>
            <a:gdLst/>
            <a:ahLst/>
            <a:cxnLst/>
            <a:rect r="r" b="b" t="t" l="l"/>
            <a:pathLst>
              <a:path h="3039607" w="14270699">
                <a:moveTo>
                  <a:pt x="0" y="0"/>
                </a:moveTo>
                <a:lnTo>
                  <a:pt x="14270699" y="0"/>
                </a:lnTo>
                <a:lnTo>
                  <a:pt x="14270699" y="3039607"/>
                </a:lnTo>
                <a:lnTo>
                  <a:pt x="0" y="3039607"/>
                </a:lnTo>
                <a:lnTo>
                  <a:pt x="0" y="0"/>
                </a:lnTo>
                <a:close/>
              </a:path>
            </a:pathLst>
          </a:custGeom>
          <a:blipFill>
            <a:blip r:embed="rId3"/>
            <a:stretch>
              <a:fillRect l="0" t="0" r="0" b="0"/>
            </a:stretch>
          </a:blipFill>
        </p:spPr>
      </p:sp>
      <p:sp>
        <p:nvSpPr>
          <p:cNvPr name="Freeform 4" id="4"/>
          <p:cNvSpPr/>
          <p:nvPr/>
        </p:nvSpPr>
        <p:spPr>
          <a:xfrm flipH="false" flipV="false" rot="0">
            <a:off x="5590015" y="5632606"/>
            <a:ext cx="17407175" cy="2892186"/>
          </a:xfrm>
          <a:custGeom>
            <a:avLst/>
            <a:gdLst/>
            <a:ahLst/>
            <a:cxnLst/>
            <a:rect r="r" b="b" t="t" l="l"/>
            <a:pathLst>
              <a:path h="2892186" w="17407175">
                <a:moveTo>
                  <a:pt x="0" y="0"/>
                </a:moveTo>
                <a:lnTo>
                  <a:pt x="17407175" y="0"/>
                </a:lnTo>
                <a:lnTo>
                  <a:pt x="17407175" y="2892186"/>
                </a:lnTo>
                <a:lnTo>
                  <a:pt x="0" y="2892186"/>
                </a:lnTo>
                <a:lnTo>
                  <a:pt x="0" y="0"/>
                </a:lnTo>
                <a:close/>
              </a:path>
            </a:pathLst>
          </a:custGeom>
          <a:blipFill>
            <a:blip r:embed="rId4"/>
            <a:stretch>
              <a:fillRect l="0" t="0" r="0" b="0"/>
            </a:stretch>
          </a:blipFill>
        </p:spPr>
      </p:sp>
      <p:sp>
        <p:nvSpPr>
          <p:cNvPr name="TextBox 5" id="5"/>
          <p:cNvSpPr txBox="true"/>
          <p:nvPr/>
        </p:nvSpPr>
        <p:spPr>
          <a:xfrm rot="0">
            <a:off x="306823" y="428625"/>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TRAINING DATA</a:t>
            </a:r>
          </a:p>
        </p:txBody>
      </p:sp>
      <p:sp>
        <p:nvSpPr>
          <p:cNvPr name="TextBox 6" id="6"/>
          <p:cNvSpPr txBox="true"/>
          <p:nvPr/>
        </p:nvSpPr>
        <p:spPr>
          <a:xfrm rot="0">
            <a:off x="306823" y="9542871"/>
            <a:ext cx="14714905" cy="514985"/>
          </a:xfrm>
          <a:prstGeom prst="rect">
            <a:avLst/>
          </a:prstGeom>
        </p:spPr>
        <p:txBody>
          <a:bodyPr anchor="t" rtlCol="false" tIns="0" lIns="0" bIns="0" rIns="0">
            <a:spAutoFit/>
          </a:bodyPr>
          <a:lstStyle/>
          <a:p>
            <a:pPr algn="just" marL="0" indent="0" lvl="0">
              <a:lnSpc>
                <a:spcPts val="4480"/>
              </a:lnSpc>
              <a:spcBef>
                <a:spcPct val="0"/>
              </a:spcBef>
            </a:pPr>
            <a:r>
              <a:rPr lang="en-US" sz="2800" i="true" spc="2" strike="noStrike" u="none">
                <a:solidFill>
                  <a:srgbClr val="FFFFFF"/>
                </a:solidFill>
                <a:latin typeface="Montserrat Italics"/>
                <a:ea typeface="Montserrat Italics"/>
                <a:cs typeface="Montserrat Italics"/>
                <a:sym typeface="Montserrat Italics"/>
              </a:rPr>
              <a:t>Nguồn: Courses Data Science in Data Flair</a:t>
            </a:r>
          </a:p>
        </p:txBody>
      </p:sp>
      <p:sp>
        <p:nvSpPr>
          <p:cNvPr name="TextBox 7" id="7"/>
          <p:cNvSpPr txBox="true"/>
          <p:nvPr/>
        </p:nvSpPr>
        <p:spPr>
          <a:xfrm rot="0">
            <a:off x="306823" y="4055544"/>
            <a:ext cx="4735749" cy="794115"/>
          </a:xfrm>
          <a:prstGeom prst="rect">
            <a:avLst/>
          </a:prstGeom>
        </p:spPr>
        <p:txBody>
          <a:bodyPr anchor="t" rtlCol="false" tIns="0" lIns="0" bIns="0" rIns="0">
            <a:spAutoFit/>
          </a:bodyPr>
          <a:lstStyle/>
          <a:p>
            <a:pPr algn="ctr" marL="0" indent="0" lvl="1">
              <a:lnSpc>
                <a:spcPts val="6104"/>
              </a:lnSpc>
              <a:spcBef>
                <a:spcPct val="0"/>
              </a:spcBef>
            </a:pPr>
            <a:r>
              <a:rPr lang="en-US" b="true" sz="4360" strike="noStrike" u="none">
                <a:solidFill>
                  <a:srgbClr val="FFFFFF"/>
                </a:solidFill>
                <a:latin typeface="Poppins Bold"/>
                <a:ea typeface="Poppins Bold"/>
                <a:cs typeface="Poppins Bold"/>
                <a:sym typeface="Poppins Bold"/>
              </a:rPr>
              <a:t>Example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5542372" y="1912786"/>
            <a:ext cx="9971383" cy="4202938"/>
          </a:xfrm>
          <a:custGeom>
            <a:avLst/>
            <a:gdLst/>
            <a:ahLst/>
            <a:cxnLst/>
            <a:rect r="r" b="b" t="t" l="l"/>
            <a:pathLst>
              <a:path h="4202938" w="9971383">
                <a:moveTo>
                  <a:pt x="0" y="0"/>
                </a:moveTo>
                <a:lnTo>
                  <a:pt x="9971383" y="0"/>
                </a:lnTo>
                <a:lnTo>
                  <a:pt x="9971383" y="4202938"/>
                </a:lnTo>
                <a:lnTo>
                  <a:pt x="0" y="4202938"/>
                </a:lnTo>
                <a:lnTo>
                  <a:pt x="0" y="0"/>
                </a:lnTo>
                <a:close/>
              </a:path>
            </a:pathLst>
          </a:custGeom>
          <a:blipFill>
            <a:blip r:embed="rId2"/>
            <a:stretch>
              <a:fillRect l="0" t="0" r="0" b="0"/>
            </a:stretch>
          </a:blipFill>
        </p:spPr>
      </p:sp>
      <p:sp>
        <p:nvSpPr>
          <p:cNvPr name="Freeform 3" id="3"/>
          <p:cNvSpPr/>
          <p:nvPr/>
        </p:nvSpPr>
        <p:spPr>
          <a:xfrm flipH="false" flipV="false" rot="0">
            <a:off x="4806659" y="2337567"/>
            <a:ext cx="13082167" cy="6336126"/>
          </a:xfrm>
          <a:custGeom>
            <a:avLst/>
            <a:gdLst/>
            <a:ahLst/>
            <a:cxnLst/>
            <a:rect r="r" b="b" t="t" l="l"/>
            <a:pathLst>
              <a:path h="6336126" w="13082167">
                <a:moveTo>
                  <a:pt x="0" y="0"/>
                </a:moveTo>
                <a:lnTo>
                  <a:pt x="13082167" y="0"/>
                </a:lnTo>
                <a:lnTo>
                  <a:pt x="13082167" y="6336125"/>
                </a:lnTo>
                <a:lnTo>
                  <a:pt x="0" y="6336125"/>
                </a:lnTo>
                <a:lnTo>
                  <a:pt x="0" y="0"/>
                </a:lnTo>
                <a:close/>
              </a:path>
            </a:pathLst>
          </a:custGeom>
          <a:blipFill>
            <a:blip r:embed="rId3"/>
            <a:stretch>
              <a:fillRect l="0" t="0" r="0" b="0"/>
            </a:stretch>
          </a:blipFill>
        </p:spPr>
      </p:sp>
      <p:sp>
        <p:nvSpPr>
          <p:cNvPr name="TextBox 4" id="4"/>
          <p:cNvSpPr txBox="true"/>
          <p:nvPr/>
        </p:nvSpPr>
        <p:spPr>
          <a:xfrm rot="0">
            <a:off x="306823" y="428625"/>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TRAINING DATA</a:t>
            </a:r>
          </a:p>
        </p:txBody>
      </p:sp>
      <p:sp>
        <p:nvSpPr>
          <p:cNvPr name="TextBox 5" id="5"/>
          <p:cNvSpPr txBox="true"/>
          <p:nvPr/>
        </p:nvSpPr>
        <p:spPr>
          <a:xfrm rot="0">
            <a:off x="306823" y="9542871"/>
            <a:ext cx="14714905" cy="514985"/>
          </a:xfrm>
          <a:prstGeom prst="rect">
            <a:avLst/>
          </a:prstGeom>
        </p:spPr>
        <p:txBody>
          <a:bodyPr anchor="t" rtlCol="false" tIns="0" lIns="0" bIns="0" rIns="0">
            <a:spAutoFit/>
          </a:bodyPr>
          <a:lstStyle/>
          <a:p>
            <a:pPr algn="just">
              <a:lnSpc>
                <a:spcPts val="4480"/>
              </a:lnSpc>
            </a:pPr>
            <a:r>
              <a:rPr lang="en-US" sz="2800" i="true" spc="2">
                <a:solidFill>
                  <a:srgbClr val="FFFFFF"/>
                </a:solidFill>
                <a:latin typeface="Montserrat Italics"/>
                <a:ea typeface="Montserrat Italics"/>
                <a:cs typeface="Montserrat Italics"/>
                <a:sym typeface="Montserrat Italics"/>
              </a:rPr>
              <a:t>Nguồn: Courses Data Science in Data Flair</a:t>
            </a:r>
          </a:p>
        </p:txBody>
      </p:sp>
      <p:sp>
        <p:nvSpPr>
          <p:cNvPr name="TextBox 6" id="6"/>
          <p:cNvSpPr txBox="true"/>
          <p:nvPr/>
        </p:nvSpPr>
        <p:spPr>
          <a:xfrm rot="0">
            <a:off x="70911" y="4349385"/>
            <a:ext cx="4735749" cy="794115"/>
          </a:xfrm>
          <a:prstGeom prst="rect">
            <a:avLst/>
          </a:prstGeom>
        </p:spPr>
        <p:txBody>
          <a:bodyPr anchor="t" rtlCol="false" tIns="0" lIns="0" bIns="0" rIns="0">
            <a:spAutoFit/>
          </a:bodyPr>
          <a:lstStyle/>
          <a:p>
            <a:pPr algn="ctr">
              <a:lnSpc>
                <a:spcPts val="6104"/>
              </a:lnSpc>
            </a:pPr>
            <a:r>
              <a:rPr lang="en-US" b="true" sz="4360">
                <a:solidFill>
                  <a:srgbClr val="FFFFFF"/>
                </a:solidFill>
                <a:latin typeface="Poppins Bold"/>
                <a:ea typeface="Poppins Bold"/>
                <a:cs typeface="Poppins Bold"/>
                <a:sym typeface="Poppins Bold"/>
              </a:rPr>
              <a:t>Example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610380" y="-7696734"/>
            <a:ext cx="26931805" cy="19128889"/>
          </a:xfrm>
          <a:custGeom>
            <a:avLst/>
            <a:gdLst/>
            <a:ahLst/>
            <a:cxnLst/>
            <a:rect r="r" b="b" t="t" l="l"/>
            <a:pathLst>
              <a:path h="19128889" w="26931805">
                <a:moveTo>
                  <a:pt x="0" y="0"/>
                </a:moveTo>
                <a:lnTo>
                  <a:pt x="26931806" y="0"/>
                </a:lnTo>
                <a:lnTo>
                  <a:pt x="26931806" y="19128889"/>
                </a:lnTo>
                <a:lnTo>
                  <a:pt x="0" y="19128889"/>
                </a:lnTo>
                <a:lnTo>
                  <a:pt x="0" y="0"/>
                </a:lnTo>
                <a:close/>
              </a:path>
            </a:pathLst>
          </a:custGeom>
          <a:blipFill>
            <a:blip r:embed="rId3">
              <a:alphaModFix amt="31000"/>
            </a:blip>
            <a:stretch>
              <a:fillRect l="0" t="0" r="0" b="0"/>
            </a:stretch>
          </a:blipFill>
        </p:spPr>
      </p:sp>
      <p:sp>
        <p:nvSpPr>
          <p:cNvPr name="TextBox 4" id="4"/>
          <p:cNvSpPr txBox="true"/>
          <p:nvPr/>
        </p:nvSpPr>
        <p:spPr>
          <a:xfrm rot="0">
            <a:off x="0" y="908852"/>
            <a:ext cx="10558576" cy="1717691"/>
          </a:xfrm>
          <a:prstGeom prst="rect">
            <a:avLst/>
          </a:prstGeom>
        </p:spPr>
        <p:txBody>
          <a:bodyPr anchor="t" rtlCol="false" tIns="0" lIns="0" bIns="0" rIns="0">
            <a:spAutoFit/>
          </a:bodyPr>
          <a:lstStyle/>
          <a:p>
            <a:pPr algn="ctr" marL="0" indent="0" lvl="0">
              <a:lnSpc>
                <a:spcPts val="13999"/>
              </a:lnSpc>
              <a:spcBef>
                <a:spcPct val="0"/>
              </a:spcBef>
            </a:pPr>
            <a:r>
              <a:rPr lang="en-US" b="true" sz="9999">
                <a:solidFill>
                  <a:srgbClr val="FFFFFF"/>
                </a:solidFill>
                <a:latin typeface="Roboto Bold"/>
                <a:ea typeface="Roboto Bold"/>
                <a:cs typeface="Roboto Bold"/>
                <a:sym typeface="Roboto Bold"/>
              </a:rPr>
              <a:t>THÀNH VIÊN</a:t>
            </a:r>
          </a:p>
        </p:txBody>
      </p:sp>
      <p:grpSp>
        <p:nvGrpSpPr>
          <p:cNvPr name="Group 5" id="5"/>
          <p:cNvGrpSpPr/>
          <p:nvPr/>
        </p:nvGrpSpPr>
        <p:grpSpPr>
          <a:xfrm rot="0">
            <a:off x="552287" y="3472273"/>
            <a:ext cx="800090" cy="1202563"/>
            <a:chOff x="0" y="0"/>
            <a:chExt cx="1066786" cy="1603418"/>
          </a:xfrm>
        </p:grpSpPr>
        <p:sp>
          <p:nvSpPr>
            <p:cNvPr name="Freeform 6" id="6"/>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1</a:t>
              </a:r>
            </a:p>
          </p:txBody>
        </p:sp>
      </p:grpSp>
      <p:grpSp>
        <p:nvGrpSpPr>
          <p:cNvPr name="Group 8" id="8"/>
          <p:cNvGrpSpPr/>
          <p:nvPr/>
        </p:nvGrpSpPr>
        <p:grpSpPr>
          <a:xfrm rot="0">
            <a:off x="552287" y="4685710"/>
            <a:ext cx="800090" cy="1202563"/>
            <a:chOff x="0" y="0"/>
            <a:chExt cx="1066786" cy="1603418"/>
          </a:xfrm>
        </p:grpSpPr>
        <p:sp>
          <p:nvSpPr>
            <p:cNvPr name="Freeform 9" id="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2</a:t>
              </a:r>
            </a:p>
          </p:txBody>
        </p:sp>
      </p:grpSp>
      <p:grpSp>
        <p:nvGrpSpPr>
          <p:cNvPr name="Group 11" id="11"/>
          <p:cNvGrpSpPr/>
          <p:nvPr/>
        </p:nvGrpSpPr>
        <p:grpSpPr>
          <a:xfrm rot="0">
            <a:off x="575591" y="5888273"/>
            <a:ext cx="800090" cy="1202563"/>
            <a:chOff x="0" y="0"/>
            <a:chExt cx="1066786" cy="1603418"/>
          </a:xfrm>
        </p:grpSpPr>
        <p:sp>
          <p:nvSpPr>
            <p:cNvPr name="Freeform 12" id="12"/>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3</a:t>
              </a:r>
            </a:p>
          </p:txBody>
        </p:sp>
      </p:grpSp>
      <p:grpSp>
        <p:nvGrpSpPr>
          <p:cNvPr name="Group 14" id="14"/>
          <p:cNvGrpSpPr/>
          <p:nvPr/>
        </p:nvGrpSpPr>
        <p:grpSpPr>
          <a:xfrm rot="0">
            <a:off x="575591" y="7105319"/>
            <a:ext cx="800090" cy="1202563"/>
            <a:chOff x="0" y="0"/>
            <a:chExt cx="1066786" cy="1603418"/>
          </a:xfrm>
        </p:grpSpPr>
        <p:sp>
          <p:nvSpPr>
            <p:cNvPr name="Freeform 15" id="1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4</a:t>
              </a:r>
            </a:p>
          </p:txBody>
        </p:sp>
      </p:grpSp>
      <p:sp>
        <p:nvSpPr>
          <p:cNvPr name="Freeform 17" id="17"/>
          <p:cNvSpPr/>
          <p:nvPr/>
        </p:nvSpPr>
        <p:spPr>
          <a:xfrm flipH="false" flipV="false" rot="0">
            <a:off x="10767503" y="1682189"/>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sp>
        <p:nvSpPr>
          <p:cNvPr name="TextBox 18" id="18"/>
          <p:cNvSpPr txBox="true"/>
          <p:nvPr/>
        </p:nvSpPr>
        <p:spPr>
          <a:xfrm rot="0">
            <a:off x="1711497" y="3860349"/>
            <a:ext cx="6244878" cy="428625"/>
          </a:xfrm>
          <a:prstGeom prst="rect">
            <a:avLst/>
          </a:prstGeom>
        </p:spPr>
        <p:txBody>
          <a:bodyPr anchor="t" rtlCol="false" tIns="0" lIns="0" bIns="0" rIns="0">
            <a:spAutoFit/>
          </a:bodyPr>
          <a:lstStyle/>
          <a:p>
            <a:pPr algn="l">
              <a:lnSpc>
                <a:spcPts val="3150"/>
              </a:lnSpc>
            </a:pPr>
            <a:r>
              <a:rPr lang="en-US" sz="3000" spc="24">
                <a:solidFill>
                  <a:srgbClr val="FFFFFF"/>
                </a:solidFill>
                <a:latin typeface="Roboto"/>
                <a:ea typeface="Roboto"/>
                <a:cs typeface="Roboto"/>
                <a:sym typeface="Roboto"/>
              </a:rPr>
              <a:t>Nguyễn Thành Hưng - 20166032</a:t>
            </a:r>
          </a:p>
        </p:txBody>
      </p:sp>
      <p:sp>
        <p:nvSpPr>
          <p:cNvPr name="TextBox 19" id="19"/>
          <p:cNvSpPr txBox="true"/>
          <p:nvPr/>
        </p:nvSpPr>
        <p:spPr>
          <a:xfrm rot="0">
            <a:off x="1711497" y="5044779"/>
            <a:ext cx="6244878" cy="428625"/>
          </a:xfrm>
          <a:prstGeom prst="rect">
            <a:avLst/>
          </a:prstGeom>
        </p:spPr>
        <p:txBody>
          <a:bodyPr anchor="t" rtlCol="false" tIns="0" lIns="0" bIns="0" rIns="0">
            <a:spAutoFit/>
          </a:bodyPr>
          <a:lstStyle/>
          <a:p>
            <a:pPr algn="l">
              <a:lnSpc>
                <a:spcPts val="3150"/>
              </a:lnSpc>
            </a:pPr>
            <a:r>
              <a:rPr lang="en-US" sz="3000" spc="24">
                <a:solidFill>
                  <a:srgbClr val="FFFFFF"/>
                </a:solidFill>
                <a:latin typeface="Roboto"/>
                <a:ea typeface="Roboto"/>
                <a:cs typeface="Roboto"/>
                <a:sym typeface="Roboto"/>
              </a:rPr>
              <a:t>Phạm Ngô Phú Khánh - 20166035</a:t>
            </a:r>
          </a:p>
        </p:txBody>
      </p:sp>
      <p:sp>
        <p:nvSpPr>
          <p:cNvPr name="TextBox 20" id="20"/>
          <p:cNvSpPr txBox="true"/>
          <p:nvPr/>
        </p:nvSpPr>
        <p:spPr>
          <a:xfrm rot="0">
            <a:off x="1711497" y="6289530"/>
            <a:ext cx="6244878" cy="428625"/>
          </a:xfrm>
          <a:prstGeom prst="rect">
            <a:avLst/>
          </a:prstGeom>
        </p:spPr>
        <p:txBody>
          <a:bodyPr anchor="t" rtlCol="false" tIns="0" lIns="0" bIns="0" rIns="0">
            <a:spAutoFit/>
          </a:bodyPr>
          <a:lstStyle/>
          <a:p>
            <a:pPr algn="l">
              <a:lnSpc>
                <a:spcPts val="3150"/>
              </a:lnSpc>
            </a:pPr>
            <a:r>
              <a:rPr lang="en-US" sz="3000" spc="24">
                <a:solidFill>
                  <a:srgbClr val="FFFFFF"/>
                </a:solidFill>
                <a:latin typeface="Roboto"/>
                <a:ea typeface="Roboto"/>
                <a:cs typeface="Roboto"/>
                <a:sym typeface="Roboto"/>
              </a:rPr>
              <a:t>Võ Tùng Lâm - 20166038</a:t>
            </a:r>
          </a:p>
        </p:txBody>
      </p:sp>
      <p:sp>
        <p:nvSpPr>
          <p:cNvPr name="TextBox 21" id="21"/>
          <p:cNvSpPr txBox="true"/>
          <p:nvPr/>
        </p:nvSpPr>
        <p:spPr>
          <a:xfrm rot="0">
            <a:off x="1711497" y="7537305"/>
            <a:ext cx="6244878" cy="428625"/>
          </a:xfrm>
          <a:prstGeom prst="rect">
            <a:avLst/>
          </a:prstGeom>
        </p:spPr>
        <p:txBody>
          <a:bodyPr anchor="t" rtlCol="false" tIns="0" lIns="0" bIns="0" rIns="0">
            <a:spAutoFit/>
          </a:bodyPr>
          <a:lstStyle/>
          <a:p>
            <a:pPr algn="l">
              <a:lnSpc>
                <a:spcPts val="3150"/>
              </a:lnSpc>
            </a:pPr>
            <a:r>
              <a:rPr lang="en-US" sz="3000" spc="24">
                <a:solidFill>
                  <a:srgbClr val="FFFFFF"/>
                </a:solidFill>
                <a:latin typeface="Roboto"/>
                <a:ea typeface="Roboto"/>
                <a:cs typeface="Roboto"/>
                <a:sym typeface="Roboto"/>
              </a:rPr>
              <a:t>Nguyễn Thị Huỳnh Như - 20166050</a:t>
            </a:r>
          </a:p>
        </p:txBody>
      </p:sp>
      <p:grpSp>
        <p:nvGrpSpPr>
          <p:cNvPr name="Group 22" id="22"/>
          <p:cNvGrpSpPr/>
          <p:nvPr/>
        </p:nvGrpSpPr>
        <p:grpSpPr>
          <a:xfrm rot="0">
            <a:off x="552287" y="8510941"/>
            <a:ext cx="800090" cy="1202563"/>
            <a:chOff x="0" y="0"/>
            <a:chExt cx="1066786" cy="1603418"/>
          </a:xfrm>
        </p:grpSpPr>
        <p:sp>
          <p:nvSpPr>
            <p:cNvPr name="Freeform 23" id="23"/>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ea typeface="Ara Hamah Alfidaa"/>
                  <a:cs typeface="Ara Hamah Alfidaa"/>
                  <a:sym typeface="Ara Hamah Alfidaa"/>
                </a:rPr>
                <a:t>5</a:t>
              </a:r>
            </a:p>
          </p:txBody>
        </p:sp>
      </p:grpSp>
      <p:sp>
        <p:nvSpPr>
          <p:cNvPr name="TextBox 25" id="25"/>
          <p:cNvSpPr txBox="true"/>
          <p:nvPr/>
        </p:nvSpPr>
        <p:spPr>
          <a:xfrm rot="0">
            <a:off x="1711497" y="8912198"/>
            <a:ext cx="6244878" cy="428625"/>
          </a:xfrm>
          <a:prstGeom prst="rect">
            <a:avLst/>
          </a:prstGeom>
        </p:spPr>
        <p:txBody>
          <a:bodyPr anchor="t" rtlCol="false" tIns="0" lIns="0" bIns="0" rIns="0">
            <a:spAutoFit/>
          </a:bodyPr>
          <a:lstStyle/>
          <a:p>
            <a:pPr algn="l">
              <a:lnSpc>
                <a:spcPts val="3150"/>
              </a:lnSpc>
            </a:pPr>
            <a:r>
              <a:rPr lang="en-US" sz="3000" spc="24">
                <a:solidFill>
                  <a:srgbClr val="FFFFFF"/>
                </a:solidFill>
                <a:latin typeface="Roboto"/>
                <a:ea typeface="Roboto"/>
                <a:cs typeface="Roboto"/>
                <a:sym typeface="Roboto"/>
              </a:rPr>
              <a:t>Nguyễn Thị Hồng Nhung - 20166051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1825457">
            <a:off x="-2700377" y="8937366"/>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2"/>
            <a:stretch>
              <a:fillRect l="0" t="0" r="0" b="0"/>
            </a:stretch>
          </a:blipFill>
        </p:spPr>
      </p:sp>
      <p:sp>
        <p:nvSpPr>
          <p:cNvPr name="Freeform 3" id="3"/>
          <p:cNvSpPr/>
          <p:nvPr/>
        </p:nvSpPr>
        <p:spPr>
          <a:xfrm flipH="false" flipV="false" rot="0">
            <a:off x="5188840" y="1028700"/>
            <a:ext cx="12848256" cy="8890941"/>
          </a:xfrm>
          <a:custGeom>
            <a:avLst/>
            <a:gdLst/>
            <a:ahLst/>
            <a:cxnLst/>
            <a:rect r="r" b="b" t="t" l="l"/>
            <a:pathLst>
              <a:path h="8890941" w="12848256">
                <a:moveTo>
                  <a:pt x="0" y="0"/>
                </a:moveTo>
                <a:lnTo>
                  <a:pt x="12848256" y="0"/>
                </a:lnTo>
                <a:lnTo>
                  <a:pt x="12848256" y="8890941"/>
                </a:lnTo>
                <a:lnTo>
                  <a:pt x="0" y="8890941"/>
                </a:lnTo>
                <a:lnTo>
                  <a:pt x="0" y="0"/>
                </a:lnTo>
                <a:close/>
              </a:path>
            </a:pathLst>
          </a:custGeom>
          <a:blipFill>
            <a:blip r:embed="rId3"/>
            <a:stretch>
              <a:fillRect l="0" t="0" r="0" b="0"/>
            </a:stretch>
          </a:blipFill>
        </p:spPr>
      </p:sp>
      <p:sp>
        <p:nvSpPr>
          <p:cNvPr name="TextBox 4" id="4"/>
          <p:cNvSpPr txBox="true"/>
          <p:nvPr/>
        </p:nvSpPr>
        <p:spPr>
          <a:xfrm rot="0">
            <a:off x="306823" y="452115"/>
            <a:ext cx="553409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000000"/>
                </a:solidFill>
                <a:latin typeface="Computer Says No"/>
                <a:ea typeface="Computer Says No"/>
                <a:cs typeface="Computer Says No"/>
                <a:sym typeface="Computer Says No"/>
              </a:rPr>
              <a:t>VISUALIZATION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312045"/>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5200303" y="1433441"/>
            <a:ext cx="6428601" cy="1717691"/>
          </a:xfrm>
          <a:prstGeom prst="rect">
            <a:avLst/>
          </a:prstGeom>
        </p:spPr>
        <p:txBody>
          <a:bodyPr anchor="t" rtlCol="false" tIns="0" lIns="0" bIns="0" rIns="0">
            <a:spAutoFit/>
          </a:bodyPr>
          <a:lstStyle/>
          <a:p>
            <a:pPr algn="ctr" marL="0" indent="0" lvl="0">
              <a:lnSpc>
                <a:spcPts val="13999"/>
              </a:lnSpc>
              <a:spcBef>
                <a:spcPct val="0"/>
              </a:spcBef>
            </a:pPr>
            <a:r>
              <a:rPr lang="en-US" b="true" sz="9999" strike="noStrike" u="none">
                <a:solidFill>
                  <a:srgbClr val="FFFFFF"/>
                </a:solidFill>
                <a:latin typeface="Roboto Bold"/>
                <a:ea typeface="Roboto Bold"/>
                <a:cs typeface="Roboto Bold"/>
                <a:sym typeface="Roboto Bold"/>
              </a:rPr>
              <a:t>NỘI DUNG</a:t>
            </a:r>
          </a:p>
        </p:txBody>
      </p:sp>
      <p:sp>
        <p:nvSpPr>
          <p:cNvPr name="TextBox 9" id="9"/>
          <p:cNvSpPr txBox="true"/>
          <p:nvPr/>
        </p:nvSpPr>
        <p:spPr>
          <a:xfrm rot="0">
            <a:off x="1966391" y="4148476"/>
            <a:ext cx="6125528" cy="48943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Tính cấp thiết đề tài</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Lý do chọn đề tài</a:t>
            </a:r>
          </a:p>
          <a:p>
            <a:pPr algn="l" marL="660796" indent="-330398" lvl="1">
              <a:lnSpc>
                <a:spcPts val="4284"/>
              </a:lnSpc>
              <a:buFont typeface="Arial"/>
              <a:buChar char="•"/>
            </a:pPr>
            <a:r>
              <a:rPr lang="en-US" sz="3060">
                <a:solidFill>
                  <a:srgbClr val="FFFFFF"/>
                </a:solidFill>
                <a:latin typeface="Poppins"/>
                <a:ea typeface="Poppins"/>
                <a:cs typeface="Poppins"/>
                <a:sym typeface="Poppins"/>
              </a:rPr>
              <a:t>Mục tiêu nghiên cứu</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Cơ sở lý thuyết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Phân tích dữ liệu</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Phương pháp nghiên cứu</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Kết quả nghiên cứu</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Kết luận</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Tài liệu tham khảo</a:t>
            </a:r>
          </a:p>
        </p:txBody>
      </p:sp>
      <p:sp>
        <p:nvSpPr>
          <p:cNvPr name="TextBox 10" id="10"/>
          <p:cNvSpPr txBox="true"/>
          <p:nvPr/>
        </p:nvSpPr>
        <p:spPr>
          <a:xfrm rot="0">
            <a:off x="9815392" y="4148476"/>
            <a:ext cx="738209" cy="4894309"/>
          </a:xfrm>
          <a:prstGeom prst="rect">
            <a:avLst/>
          </a:prstGeom>
        </p:spPr>
        <p:txBody>
          <a:bodyPr anchor="t" rtlCol="false" tIns="0" lIns="0" bIns="0" rIns="0">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a:p>
            <a:pPr algn="r">
              <a:lnSpc>
                <a:spcPts val="4284"/>
              </a:lnSpc>
            </a:pPr>
            <a:r>
              <a:rPr lang="en-US" sz="3060">
                <a:solidFill>
                  <a:srgbClr val="FFFFFF"/>
                </a:solidFill>
                <a:latin typeface="Poppins"/>
                <a:ea typeface="Poppins"/>
                <a:cs typeface="Poppins"/>
                <a:sym typeface="Poppins"/>
              </a:rPr>
              <a:t>08</a:t>
            </a:r>
          </a:p>
          <a:p>
            <a:pPr algn="r">
              <a:lnSpc>
                <a:spcPts val="4284"/>
              </a:lnSpc>
            </a:pPr>
            <a:r>
              <a:rPr lang="en-US" sz="3060">
                <a:solidFill>
                  <a:srgbClr val="FFFFFF"/>
                </a:solidFill>
                <a:latin typeface="Poppins"/>
                <a:ea typeface="Poppins"/>
                <a:cs typeface="Poppins"/>
                <a:sym typeface="Poppins"/>
              </a:rPr>
              <a:t>09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0E5D"/>
        </a:solidFill>
      </p:bgPr>
    </p:bg>
    <p:spTree>
      <p:nvGrpSpPr>
        <p:cNvPr id="1" name=""/>
        <p:cNvGrpSpPr/>
        <p:nvPr/>
      </p:nvGrpSpPr>
      <p:grpSpPr>
        <a:xfrm>
          <a:off x="0" y="0"/>
          <a:ext cx="0" cy="0"/>
          <a:chOff x="0" y="0"/>
          <a:chExt cx="0" cy="0"/>
        </a:xfrm>
      </p:grpSpPr>
      <p:sp>
        <p:nvSpPr>
          <p:cNvPr name="TextBox 2" id="2"/>
          <p:cNvSpPr txBox="true"/>
          <p:nvPr/>
        </p:nvSpPr>
        <p:spPr>
          <a:xfrm rot="0">
            <a:off x="731760" y="447654"/>
            <a:ext cx="10396872" cy="1723438"/>
          </a:xfrm>
          <a:prstGeom prst="rect">
            <a:avLst/>
          </a:prstGeom>
        </p:spPr>
        <p:txBody>
          <a:bodyPr anchor="t" rtlCol="false" tIns="0" lIns="0" bIns="0" rIns="0">
            <a:spAutoFit/>
          </a:bodyPr>
          <a:lstStyle/>
          <a:p>
            <a:pPr algn="ctr" marL="0" indent="0" lvl="0">
              <a:lnSpc>
                <a:spcPts val="13999"/>
              </a:lnSpc>
              <a:spcBef>
                <a:spcPct val="0"/>
              </a:spcBef>
            </a:pPr>
            <a:r>
              <a:rPr lang="en-US" b="true" sz="9999" strike="noStrike" u="none">
                <a:solidFill>
                  <a:srgbClr val="FFFFFF"/>
                </a:solidFill>
                <a:latin typeface="Roboto Bold"/>
                <a:ea typeface="Roboto Bold"/>
                <a:cs typeface="Roboto Bold"/>
                <a:sym typeface="Roboto Bold"/>
              </a:rPr>
              <a:t>TÍNH CẤP THIẾT</a:t>
            </a:r>
          </a:p>
        </p:txBody>
      </p:sp>
      <p:sp>
        <p:nvSpPr>
          <p:cNvPr name="TextBox 3" id="3"/>
          <p:cNvSpPr txBox="true"/>
          <p:nvPr/>
        </p:nvSpPr>
        <p:spPr>
          <a:xfrm rot="0">
            <a:off x="731760" y="2590192"/>
            <a:ext cx="9008988" cy="154559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Theo Nazirova, tình trạng spam email đã trở thành một vấn đề nghiêm trọng trong việc quản lý và sử dụng email của người dùng.</a:t>
            </a:r>
          </a:p>
        </p:txBody>
      </p:sp>
      <p:sp>
        <p:nvSpPr>
          <p:cNvPr name="AutoShape 4" id="4"/>
          <p:cNvSpPr/>
          <p:nvPr/>
        </p:nvSpPr>
        <p:spPr>
          <a:xfrm flipV="true">
            <a:off x="1578744" y="4612640"/>
            <a:ext cx="6920742" cy="1905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363659" y="5057775"/>
            <a:ext cx="4832640" cy="502078"/>
          </a:xfrm>
          <a:prstGeom prst="rect">
            <a:avLst/>
          </a:prstGeom>
        </p:spPr>
        <p:txBody>
          <a:bodyPr anchor="t" rtlCol="false" tIns="0" lIns="0" bIns="0" rIns="0">
            <a:spAutoFit/>
          </a:bodyPr>
          <a:lstStyle/>
          <a:p>
            <a:pPr algn="l">
              <a:lnSpc>
                <a:spcPts val="3826"/>
              </a:lnSpc>
            </a:pPr>
            <a:r>
              <a:rPr lang="en-US" sz="2733" b="true">
                <a:solidFill>
                  <a:srgbClr val="FFFFFF"/>
                </a:solidFill>
                <a:latin typeface="Poppins Medium"/>
                <a:ea typeface="Poppins Medium"/>
                <a:cs typeface="Poppins Medium"/>
                <a:sym typeface="Poppins Medium"/>
              </a:rPr>
              <a:t>EMAIL SPAM</a:t>
            </a:r>
          </a:p>
        </p:txBody>
      </p:sp>
      <p:sp>
        <p:nvSpPr>
          <p:cNvPr name="TextBox 6" id="6"/>
          <p:cNvSpPr txBox="true"/>
          <p:nvPr/>
        </p:nvSpPr>
        <p:spPr>
          <a:xfrm rot="0">
            <a:off x="557548" y="9595428"/>
            <a:ext cx="16897755" cy="375285"/>
          </a:xfrm>
          <a:prstGeom prst="rect">
            <a:avLst/>
          </a:prstGeom>
        </p:spPr>
        <p:txBody>
          <a:bodyPr anchor="t" rtlCol="false" tIns="0" lIns="0" bIns="0" rIns="0">
            <a:spAutoFit/>
          </a:bodyPr>
          <a:lstStyle/>
          <a:p>
            <a:pPr algn="just">
              <a:lnSpc>
                <a:spcPts val="2939"/>
              </a:lnSpc>
            </a:pPr>
            <a:r>
              <a:rPr lang="en-US" sz="2099" i="true">
                <a:solidFill>
                  <a:srgbClr val="FFFFFF"/>
                </a:solidFill>
                <a:latin typeface="Poppins Italics"/>
                <a:ea typeface="Poppins Italics"/>
                <a:cs typeface="Poppins Italics"/>
                <a:sym typeface="Poppins Italics"/>
              </a:rPr>
              <a:t> </a:t>
            </a:r>
            <a:r>
              <a:rPr lang="en-US" sz="2099" i="true">
                <a:solidFill>
                  <a:srgbClr val="FFFFFF"/>
                </a:solidFill>
                <a:latin typeface="Poppins Italics"/>
                <a:ea typeface="Poppins Italics"/>
                <a:cs typeface="Poppins Italics"/>
                <a:sym typeface="Poppins Italics"/>
              </a:rPr>
              <a:t>Nazirova, Saadat. (2011). Survey on Spam Filtering Techniques. Communications and Network. 3. 153-160. 10.4236/cn.2011.33019</a:t>
            </a:r>
          </a:p>
        </p:txBody>
      </p:sp>
      <p:sp>
        <p:nvSpPr>
          <p:cNvPr name="TextBox 7" id="7"/>
          <p:cNvSpPr txBox="true"/>
          <p:nvPr/>
        </p:nvSpPr>
        <p:spPr>
          <a:xfrm rot="0">
            <a:off x="1028700" y="5940853"/>
            <a:ext cx="8712048"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Có thể gây hại bằng cách chứa mã độc hoặc liên kết đến các trang web độc hại</a:t>
            </a:r>
          </a:p>
        </p:txBody>
      </p:sp>
      <p:sp>
        <p:nvSpPr>
          <p:cNvPr name="TextBox 8" id="8"/>
          <p:cNvSpPr txBox="true"/>
          <p:nvPr/>
        </p:nvSpPr>
        <p:spPr>
          <a:xfrm rot="0">
            <a:off x="1028700" y="7198360"/>
            <a:ext cx="8712048" cy="2059940"/>
          </a:xfrm>
          <a:prstGeom prst="rect">
            <a:avLst/>
          </a:prstGeom>
        </p:spPr>
        <p:txBody>
          <a:bodyPr anchor="t" rtlCol="false" tIns="0" lIns="0" bIns="0" rIns="0">
            <a:spAutoFit/>
          </a:bodyPr>
          <a:lstStyle/>
          <a:p>
            <a:pPr algn="just" marL="626111" indent="-313055" lvl="1">
              <a:lnSpc>
                <a:spcPts val="4060"/>
              </a:lnSpc>
              <a:spcBef>
                <a:spcPct val="0"/>
              </a:spcBef>
              <a:buFont typeface="Arial"/>
              <a:buChar char="•"/>
            </a:pPr>
            <a:r>
              <a:rPr lang="en-US" sz="2900" strike="noStrike" u="none">
                <a:solidFill>
                  <a:srgbClr val="FFFFFF"/>
                </a:solidFill>
                <a:latin typeface="Poppins Light"/>
                <a:ea typeface="Poppins Light"/>
                <a:cs typeface="Poppins Light"/>
                <a:sym typeface="Poppins Light"/>
              </a:rPr>
              <a:t>Theo Tạp chí Khoa học và Công nghệ Việt Nam (2019), các email spam chiếm khoảng 50-70% tổng lượng email được gửi hàng ngày trên toàn cầu.</a:t>
            </a:r>
          </a:p>
        </p:txBody>
      </p:sp>
      <p:sp>
        <p:nvSpPr>
          <p:cNvPr name="Freeform 9" id="9"/>
          <p:cNvSpPr/>
          <p:nvPr/>
        </p:nvSpPr>
        <p:spPr>
          <a:xfrm flipH="false" flipV="false" rot="0">
            <a:off x="10238371" y="2920534"/>
            <a:ext cx="7773641" cy="4445933"/>
          </a:xfrm>
          <a:custGeom>
            <a:avLst/>
            <a:gdLst/>
            <a:ahLst/>
            <a:cxnLst/>
            <a:rect r="r" b="b" t="t" l="l"/>
            <a:pathLst>
              <a:path h="4445933" w="7773641">
                <a:moveTo>
                  <a:pt x="0" y="0"/>
                </a:moveTo>
                <a:lnTo>
                  <a:pt x="7773641" y="0"/>
                </a:lnTo>
                <a:lnTo>
                  <a:pt x="7773641" y="4445932"/>
                </a:lnTo>
                <a:lnTo>
                  <a:pt x="0" y="4445932"/>
                </a:lnTo>
                <a:lnTo>
                  <a:pt x="0" y="0"/>
                </a:lnTo>
                <a:close/>
              </a:path>
            </a:pathLst>
          </a:custGeom>
          <a:blipFill>
            <a:blip r:embed="rId2"/>
            <a:stretch>
              <a:fillRect l="0" t="0" r="-1516"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grpSp>
        <p:nvGrpSpPr>
          <p:cNvPr name="Group 2" id="2"/>
          <p:cNvGrpSpPr/>
          <p:nvPr/>
        </p:nvGrpSpPr>
        <p:grpSpPr>
          <a:xfrm rot="0">
            <a:off x="7338866" y="2551161"/>
            <a:ext cx="2668682" cy="680410"/>
            <a:chOff x="0" y="0"/>
            <a:chExt cx="702863" cy="179203"/>
          </a:xfrm>
        </p:grpSpPr>
        <p:sp>
          <p:nvSpPr>
            <p:cNvPr name="Freeform 3" id="3"/>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b="true" sz="2288">
                  <a:solidFill>
                    <a:srgbClr val="FFFFFF"/>
                  </a:solidFill>
                  <a:latin typeface="Poppins Bold"/>
                  <a:ea typeface="Poppins Bold"/>
                  <a:cs typeface="Poppins Bold"/>
                  <a:sym typeface="Poppins Bold"/>
                </a:rPr>
                <a:t>Tổng quát</a:t>
              </a:r>
            </a:p>
          </p:txBody>
        </p:sp>
      </p:grpSp>
      <p:sp>
        <p:nvSpPr>
          <p:cNvPr name="Freeform 5" id="5"/>
          <p:cNvSpPr/>
          <p:nvPr/>
        </p:nvSpPr>
        <p:spPr>
          <a:xfrm flipH="false" flipV="false" rot="0">
            <a:off x="14386900" y="-2749392"/>
            <a:ext cx="6613789" cy="5640759"/>
          </a:xfrm>
          <a:custGeom>
            <a:avLst/>
            <a:gdLst/>
            <a:ahLst/>
            <a:cxnLst/>
            <a:rect r="r" b="b" t="t" l="l"/>
            <a:pathLst>
              <a:path h="5640759" w="6613789">
                <a:moveTo>
                  <a:pt x="0" y="0"/>
                </a:moveTo>
                <a:lnTo>
                  <a:pt x="6613790" y="0"/>
                </a:lnTo>
                <a:lnTo>
                  <a:pt x="6613790" y="5640758"/>
                </a:lnTo>
                <a:lnTo>
                  <a:pt x="0" y="5640758"/>
                </a:lnTo>
                <a:lnTo>
                  <a:pt x="0" y="0"/>
                </a:lnTo>
                <a:close/>
              </a:path>
            </a:pathLst>
          </a:custGeom>
          <a:blipFill>
            <a:blip r:embed="rId2">
              <a:alphaModFix amt="70000"/>
            </a:blip>
            <a:stretch>
              <a:fillRect l="0" t="0" r="0" b="0"/>
            </a:stretch>
          </a:blipFill>
        </p:spPr>
      </p:sp>
      <p:grpSp>
        <p:nvGrpSpPr>
          <p:cNvPr name="Group 6" id="6"/>
          <p:cNvGrpSpPr/>
          <p:nvPr/>
        </p:nvGrpSpPr>
        <p:grpSpPr>
          <a:xfrm rot="0">
            <a:off x="7338866" y="6029140"/>
            <a:ext cx="2668682" cy="680410"/>
            <a:chOff x="0" y="0"/>
            <a:chExt cx="702863" cy="179203"/>
          </a:xfrm>
        </p:grpSpPr>
        <p:sp>
          <p:nvSpPr>
            <p:cNvPr name="Freeform 7" id="7"/>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b="true" sz="2288">
                  <a:solidFill>
                    <a:srgbClr val="FFFFFF"/>
                  </a:solidFill>
                  <a:latin typeface="Poppins Bold"/>
                  <a:ea typeface="Poppins Bold"/>
                  <a:cs typeface="Poppins Bold"/>
                  <a:sym typeface="Poppins Bold"/>
                </a:rPr>
                <a:t>Trọng tâm</a:t>
              </a:r>
            </a:p>
          </p:txBody>
        </p:sp>
      </p:grpSp>
      <p:sp>
        <p:nvSpPr>
          <p:cNvPr name="Freeform 9" id="9"/>
          <p:cNvSpPr/>
          <p:nvPr/>
        </p:nvSpPr>
        <p:spPr>
          <a:xfrm flipH="false" flipV="false" rot="0">
            <a:off x="166814" y="2313945"/>
            <a:ext cx="6821674" cy="6238918"/>
          </a:xfrm>
          <a:custGeom>
            <a:avLst/>
            <a:gdLst/>
            <a:ahLst/>
            <a:cxnLst/>
            <a:rect r="r" b="b" t="t" l="l"/>
            <a:pathLst>
              <a:path h="6238918" w="6821674">
                <a:moveTo>
                  <a:pt x="0" y="0"/>
                </a:moveTo>
                <a:lnTo>
                  <a:pt x="6821673" y="0"/>
                </a:lnTo>
                <a:lnTo>
                  <a:pt x="6821673" y="6238918"/>
                </a:lnTo>
                <a:lnTo>
                  <a:pt x="0" y="6238918"/>
                </a:lnTo>
                <a:lnTo>
                  <a:pt x="0" y="0"/>
                </a:lnTo>
                <a:close/>
              </a:path>
            </a:pathLst>
          </a:custGeom>
          <a:blipFill>
            <a:blip r:embed="rId3"/>
            <a:stretch>
              <a:fillRect l="0" t="0" r="0" b="0"/>
            </a:stretch>
          </a:blipFill>
        </p:spPr>
      </p:sp>
      <p:sp>
        <p:nvSpPr>
          <p:cNvPr name="TextBox 10" id="10"/>
          <p:cNvSpPr txBox="true"/>
          <p:nvPr/>
        </p:nvSpPr>
        <p:spPr>
          <a:xfrm rot="0">
            <a:off x="2433647" y="262880"/>
            <a:ext cx="11953253" cy="1717691"/>
          </a:xfrm>
          <a:prstGeom prst="rect">
            <a:avLst/>
          </a:prstGeom>
        </p:spPr>
        <p:txBody>
          <a:bodyPr anchor="t" rtlCol="false" tIns="0" lIns="0" bIns="0" rIns="0">
            <a:spAutoFit/>
          </a:bodyPr>
          <a:lstStyle/>
          <a:p>
            <a:pPr algn="ctr" marL="0" indent="0" lvl="0">
              <a:lnSpc>
                <a:spcPts val="13999"/>
              </a:lnSpc>
              <a:spcBef>
                <a:spcPct val="0"/>
              </a:spcBef>
            </a:pPr>
            <a:r>
              <a:rPr lang="en-US" b="true" sz="9999" strike="noStrike" u="none">
                <a:solidFill>
                  <a:srgbClr val="FFFFFF"/>
                </a:solidFill>
                <a:latin typeface="Roboto Bold"/>
                <a:ea typeface="Roboto Bold"/>
                <a:cs typeface="Roboto Bold"/>
                <a:sym typeface="Roboto Bold"/>
              </a:rPr>
              <a:t>LÝ DO CHỌN ĐỀ TÀI</a:t>
            </a:r>
          </a:p>
        </p:txBody>
      </p:sp>
      <p:sp>
        <p:nvSpPr>
          <p:cNvPr name="TextBox 11" id="11"/>
          <p:cNvSpPr txBox="true"/>
          <p:nvPr/>
        </p:nvSpPr>
        <p:spPr>
          <a:xfrm rot="0">
            <a:off x="7338866" y="3559387"/>
            <a:ext cx="9920434" cy="957834"/>
          </a:xfrm>
          <a:prstGeom prst="rect">
            <a:avLst/>
          </a:prstGeom>
        </p:spPr>
        <p:txBody>
          <a:bodyPr anchor="t" rtlCol="false" tIns="0" lIns="0" bIns="0" rIns="0">
            <a:spAutoFit/>
          </a:bodyPr>
          <a:lstStyle/>
          <a:p>
            <a:pPr algn="just" marL="518158" indent="-259079" lvl="1">
              <a:lnSpc>
                <a:spcPts val="3887"/>
              </a:lnSpc>
              <a:buFont typeface="Arial"/>
              <a:buChar char="•"/>
            </a:pPr>
            <a:r>
              <a:rPr lang="en-US" sz="2399">
                <a:solidFill>
                  <a:srgbClr val="FFFFFF"/>
                </a:solidFill>
                <a:latin typeface="Poppins Light"/>
                <a:ea typeface="Poppins Light"/>
                <a:cs typeface="Poppins Light"/>
                <a:sym typeface="Poppins Light"/>
              </a:rPr>
              <a:t>Theo báo cáo của Radicati Group, khoảng 306,4 tỷ email được gửi mỗi ngày vào năm 2020, trong đó khoảng 45% là thư rác </a:t>
            </a:r>
          </a:p>
        </p:txBody>
      </p:sp>
      <p:sp>
        <p:nvSpPr>
          <p:cNvPr name="TextBox 12" id="12"/>
          <p:cNvSpPr txBox="true"/>
          <p:nvPr/>
        </p:nvSpPr>
        <p:spPr>
          <a:xfrm rot="0">
            <a:off x="7338866" y="7033400"/>
            <a:ext cx="9920434" cy="1443609"/>
          </a:xfrm>
          <a:prstGeom prst="rect">
            <a:avLst/>
          </a:prstGeom>
        </p:spPr>
        <p:txBody>
          <a:bodyPr anchor="t" rtlCol="false" tIns="0" lIns="0" bIns="0" rIns="0">
            <a:spAutoFit/>
          </a:bodyPr>
          <a:lstStyle/>
          <a:p>
            <a:pPr algn="just" marL="518158" indent="-259079" lvl="1">
              <a:lnSpc>
                <a:spcPts val="3887"/>
              </a:lnSpc>
              <a:spcBef>
                <a:spcPct val="0"/>
              </a:spcBef>
              <a:buFont typeface="Arial"/>
              <a:buChar char="•"/>
            </a:pPr>
            <a:r>
              <a:rPr lang="en-US" sz="2399">
                <a:solidFill>
                  <a:srgbClr val="FFFFFF"/>
                </a:solidFill>
                <a:latin typeface="Poppins Light"/>
                <a:ea typeface="Poppins Light"/>
                <a:cs typeface="Poppins Light"/>
                <a:sym typeface="Poppins Light"/>
              </a:rPr>
              <a:t>Theo Deitel, bộ lọc thư rác (Email Spam Filter) có thể xác định và loại bỏ các email không mong muốn bằng cách phân tích nội dung và tiêu đề của email</a:t>
            </a:r>
          </a:p>
        </p:txBody>
      </p:sp>
      <p:sp>
        <p:nvSpPr>
          <p:cNvPr name="TextBox 13" id="13"/>
          <p:cNvSpPr txBox="true"/>
          <p:nvPr/>
        </p:nvSpPr>
        <p:spPr>
          <a:xfrm rot="0">
            <a:off x="517192" y="9191625"/>
            <a:ext cx="12942590" cy="879475"/>
          </a:xfrm>
          <a:prstGeom prst="rect">
            <a:avLst/>
          </a:prstGeom>
        </p:spPr>
        <p:txBody>
          <a:bodyPr anchor="t" rtlCol="false" tIns="0" lIns="0" bIns="0" rIns="0">
            <a:spAutoFit/>
          </a:bodyPr>
          <a:lstStyle/>
          <a:p>
            <a:pPr algn="just" marL="539749" indent="-269875" lvl="1">
              <a:lnSpc>
                <a:spcPts val="3499"/>
              </a:lnSpc>
              <a:buAutoNum type="arabicPeriod" startAt="1"/>
            </a:pPr>
            <a:r>
              <a:rPr lang="en-US" sz="2499" i="true">
                <a:solidFill>
                  <a:srgbClr val="FFFFFF"/>
                </a:solidFill>
                <a:latin typeface="Poppins Italics"/>
                <a:ea typeface="Poppins Italics"/>
                <a:cs typeface="Poppins Italics"/>
                <a:sym typeface="Poppins Italics"/>
              </a:rPr>
              <a:t> </a:t>
            </a:r>
            <a:r>
              <a:rPr lang="en-US" sz="2499" i="true">
                <a:solidFill>
                  <a:srgbClr val="FFFFFF"/>
                </a:solidFill>
                <a:latin typeface="Poppins Italics"/>
                <a:ea typeface="Poppins Italics"/>
                <a:cs typeface="Poppins Italics"/>
                <a:sym typeface="Poppins Italics"/>
              </a:rPr>
              <a:t>Radicati Group. (2020). Email statistics report, 2020-2024: Executive summary</a:t>
            </a:r>
          </a:p>
          <a:p>
            <a:pPr algn="just" marL="539749" indent="-269875" lvl="1">
              <a:lnSpc>
                <a:spcPts val="3499"/>
              </a:lnSpc>
              <a:buAutoNum type="arabicPeriod" startAt="1"/>
            </a:pPr>
            <a:r>
              <a:rPr lang="en-US" sz="2499" i="true">
                <a:solidFill>
                  <a:srgbClr val="FFFFFF"/>
                </a:solidFill>
                <a:latin typeface="Poppins Italics"/>
                <a:ea typeface="Poppins Italics"/>
                <a:cs typeface="Poppins Italics"/>
                <a:sym typeface="Poppins Italics"/>
              </a:rPr>
              <a:t> Deitel. "Java How to Program, Early Objects, 11th Edition"</a:t>
            </a:r>
          </a:p>
        </p:txBody>
      </p:sp>
      <p:sp>
        <p:nvSpPr>
          <p:cNvPr name="TextBox 14" id="14"/>
          <p:cNvSpPr txBox="true"/>
          <p:nvPr/>
        </p:nvSpPr>
        <p:spPr>
          <a:xfrm rot="0">
            <a:off x="7338866" y="4737114"/>
            <a:ext cx="9920434" cy="957834"/>
          </a:xfrm>
          <a:prstGeom prst="rect">
            <a:avLst/>
          </a:prstGeom>
        </p:spPr>
        <p:txBody>
          <a:bodyPr anchor="t" rtlCol="false" tIns="0" lIns="0" bIns="0" rIns="0">
            <a:spAutoFit/>
          </a:bodyPr>
          <a:lstStyle/>
          <a:p>
            <a:pPr algn="just" marL="518158" indent="-259079" lvl="1">
              <a:lnSpc>
                <a:spcPts val="3887"/>
              </a:lnSpc>
              <a:spcBef>
                <a:spcPct val="0"/>
              </a:spcBef>
              <a:buFont typeface="Arial"/>
              <a:buChar char="•"/>
            </a:pPr>
            <a:r>
              <a:rPr lang="en-US" sz="2399" strike="noStrike" u="none">
                <a:solidFill>
                  <a:srgbClr val="FFFFFF"/>
                </a:solidFill>
                <a:latin typeface="Poppins Light"/>
                <a:ea typeface="Poppins Light"/>
                <a:cs typeface="Poppins Light"/>
                <a:sym typeface="Poppins Light"/>
              </a:rPr>
              <a:t>Bộ lọc thư rác qua email là  công cụ quan trọng để giảm thiểu sự xâm nhập của thư rác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AutoShape 9" id="9"/>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0" id="10"/>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Freeform 11" id="11"/>
          <p:cNvSpPr/>
          <p:nvPr/>
        </p:nvSpPr>
        <p:spPr>
          <a:xfrm flipH="false" flipV="false" rot="0">
            <a:off x="-123444" y="6045149"/>
            <a:ext cx="2304288" cy="4114800"/>
          </a:xfrm>
          <a:custGeom>
            <a:avLst/>
            <a:gdLst/>
            <a:ahLst/>
            <a:cxnLst/>
            <a:rect r="r" b="b" t="t" l="l"/>
            <a:pathLst>
              <a:path h="4114800" w="2304288">
                <a:moveTo>
                  <a:pt x="0" y="0"/>
                </a:moveTo>
                <a:lnTo>
                  <a:pt x="2304288" y="0"/>
                </a:lnTo>
                <a:lnTo>
                  <a:pt x="23042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76756" y="0"/>
            <a:ext cx="7315200" cy="2222635"/>
          </a:xfrm>
          <a:custGeom>
            <a:avLst/>
            <a:gdLst/>
            <a:ahLst/>
            <a:cxnLst/>
            <a:rect r="r" b="b" t="t" l="l"/>
            <a:pathLst>
              <a:path h="2222635" w="7315200">
                <a:moveTo>
                  <a:pt x="0" y="0"/>
                </a:moveTo>
                <a:lnTo>
                  <a:pt x="7315200" y="0"/>
                </a:lnTo>
                <a:lnTo>
                  <a:pt x="7315200" y="2222635"/>
                </a:lnTo>
                <a:lnTo>
                  <a:pt x="0" y="2222635"/>
                </a:lnTo>
                <a:lnTo>
                  <a:pt x="0" y="0"/>
                </a:lnTo>
                <a:close/>
              </a:path>
            </a:pathLst>
          </a:custGeom>
          <a:blipFill>
            <a:blip r:embed="rId7">
              <a:alphaModFix amt="29000"/>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FFFFFF"/>
                </a:solidFill>
                <a:latin typeface="Computer Says No"/>
                <a:ea typeface="Computer Says No"/>
                <a:cs typeface="Computer Says No"/>
                <a:sym typeface="Computer Says No"/>
              </a:rPr>
              <a:t>01</a:t>
            </a:r>
          </a:p>
        </p:txBody>
      </p:sp>
      <p:sp>
        <p:nvSpPr>
          <p:cNvPr name="TextBox 14" id="14"/>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FFFFFF"/>
                </a:solidFill>
                <a:latin typeface="Computer Says No"/>
                <a:ea typeface="Computer Says No"/>
                <a:cs typeface="Computer Says No"/>
                <a:sym typeface="Computer Says No"/>
              </a:rPr>
              <a:t>02</a:t>
            </a:r>
          </a:p>
        </p:txBody>
      </p:sp>
      <p:sp>
        <p:nvSpPr>
          <p:cNvPr name="TextBox 15" id="15"/>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FFFFFF"/>
                </a:solidFill>
                <a:latin typeface="Computer Says No"/>
                <a:ea typeface="Computer Says No"/>
                <a:cs typeface="Computer Says No"/>
                <a:sym typeface="Computer Says No"/>
              </a:rPr>
              <a:t>03</a:t>
            </a:r>
          </a:p>
        </p:txBody>
      </p:sp>
      <p:sp>
        <p:nvSpPr>
          <p:cNvPr name="TextBox 16" id="16"/>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FFFFFF"/>
                </a:solidFill>
                <a:latin typeface="Computer Says No"/>
                <a:ea typeface="Computer Says No"/>
                <a:cs typeface="Computer Says No"/>
                <a:sym typeface="Computer Says No"/>
              </a:rPr>
              <a:t>04</a:t>
            </a:r>
          </a:p>
        </p:txBody>
      </p:sp>
      <p:sp>
        <p:nvSpPr>
          <p:cNvPr name="TextBox 17" id="17"/>
          <p:cNvSpPr txBox="true"/>
          <p:nvPr/>
        </p:nvSpPr>
        <p:spPr>
          <a:xfrm rot="0">
            <a:off x="13212265" y="5911799"/>
            <a:ext cx="3587477" cy="1094232"/>
          </a:xfrm>
          <a:prstGeom prst="rect">
            <a:avLst/>
          </a:prstGeom>
        </p:spPr>
        <p:txBody>
          <a:bodyPr anchor="t" rtlCol="false" tIns="0" lIns="0" bIns="0" rIns="0">
            <a:spAutoFit/>
          </a:bodyPr>
          <a:lstStyle/>
          <a:p>
            <a:pPr algn="ctr" marL="0" indent="0" lvl="1">
              <a:lnSpc>
                <a:spcPts val="4374"/>
              </a:lnSpc>
              <a:spcBef>
                <a:spcPct val="0"/>
              </a:spcBef>
            </a:pPr>
            <a:r>
              <a:rPr lang="en-US" sz="2700" strike="noStrike" u="none">
                <a:solidFill>
                  <a:srgbClr val="FFFFFF"/>
                </a:solidFill>
                <a:latin typeface="Poppins Light"/>
                <a:ea typeface="Poppins Light"/>
                <a:cs typeface="Poppins Light"/>
                <a:sym typeface="Poppins Light"/>
              </a:rPr>
              <a:t>Cải thiện trải nghiệm người dùng</a:t>
            </a:r>
          </a:p>
        </p:txBody>
      </p:sp>
      <p:sp>
        <p:nvSpPr>
          <p:cNvPr name="TextBox 18" id="18"/>
          <p:cNvSpPr txBox="true"/>
          <p:nvPr/>
        </p:nvSpPr>
        <p:spPr>
          <a:xfrm rot="0">
            <a:off x="9653071" y="5911799"/>
            <a:ext cx="3121512" cy="1094232"/>
          </a:xfrm>
          <a:prstGeom prst="rect">
            <a:avLst/>
          </a:prstGeom>
        </p:spPr>
        <p:txBody>
          <a:bodyPr anchor="t" rtlCol="false" tIns="0" lIns="0" bIns="0" rIns="0">
            <a:spAutoFit/>
          </a:bodyPr>
          <a:lstStyle/>
          <a:p>
            <a:pPr algn="ctr" marL="0" indent="0" lvl="1">
              <a:lnSpc>
                <a:spcPts val="4374"/>
              </a:lnSpc>
              <a:spcBef>
                <a:spcPct val="0"/>
              </a:spcBef>
            </a:pPr>
            <a:r>
              <a:rPr lang="en-US" sz="2700" strike="noStrike" u="none">
                <a:solidFill>
                  <a:srgbClr val="FFFFFF"/>
                </a:solidFill>
                <a:latin typeface="Poppins Light"/>
                <a:ea typeface="Poppins Light"/>
                <a:cs typeface="Poppins Light"/>
                <a:sym typeface="Poppins Light"/>
              </a:rPr>
              <a:t>Tăng hiệu suất làm việc</a:t>
            </a:r>
          </a:p>
        </p:txBody>
      </p:sp>
      <p:sp>
        <p:nvSpPr>
          <p:cNvPr name="TextBox 19" id="19"/>
          <p:cNvSpPr txBox="true"/>
          <p:nvPr/>
        </p:nvSpPr>
        <p:spPr>
          <a:xfrm rot="0">
            <a:off x="6022488" y="5911799"/>
            <a:ext cx="3121512" cy="1094232"/>
          </a:xfrm>
          <a:prstGeom prst="rect">
            <a:avLst/>
          </a:prstGeom>
        </p:spPr>
        <p:txBody>
          <a:bodyPr anchor="t" rtlCol="false" tIns="0" lIns="0" bIns="0" rIns="0">
            <a:spAutoFit/>
          </a:bodyPr>
          <a:lstStyle/>
          <a:p>
            <a:pPr algn="ctr" marL="0" indent="0" lvl="1">
              <a:lnSpc>
                <a:spcPts val="4374"/>
              </a:lnSpc>
              <a:spcBef>
                <a:spcPct val="0"/>
              </a:spcBef>
            </a:pPr>
            <a:r>
              <a:rPr lang="en-US" sz="2700" strike="noStrike" u="none">
                <a:solidFill>
                  <a:srgbClr val="FFFFFF"/>
                </a:solidFill>
                <a:latin typeface="Poppins Light"/>
                <a:ea typeface="Poppins Light"/>
                <a:cs typeface="Poppins Light"/>
                <a:sym typeface="Poppins Light"/>
              </a:rPr>
              <a:t>Phòng ngừa các hoạt động lừa đảo</a:t>
            </a:r>
          </a:p>
        </p:txBody>
      </p:sp>
      <p:sp>
        <p:nvSpPr>
          <p:cNvPr name="TextBox 20" id="20"/>
          <p:cNvSpPr txBox="true"/>
          <p:nvPr/>
        </p:nvSpPr>
        <p:spPr>
          <a:xfrm rot="0">
            <a:off x="1560681" y="5911799"/>
            <a:ext cx="4188409" cy="541782"/>
          </a:xfrm>
          <a:prstGeom prst="rect">
            <a:avLst/>
          </a:prstGeom>
        </p:spPr>
        <p:txBody>
          <a:bodyPr anchor="t" rtlCol="false" tIns="0" lIns="0" bIns="0" rIns="0">
            <a:spAutoFit/>
          </a:bodyPr>
          <a:lstStyle/>
          <a:p>
            <a:pPr algn="ctr">
              <a:lnSpc>
                <a:spcPts val="4374"/>
              </a:lnSpc>
            </a:pPr>
            <a:r>
              <a:rPr lang="en-US" sz="2700">
                <a:solidFill>
                  <a:srgbClr val="FFFFFF"/>
                </a:solidFill>
                <a:latin typeface="Poppins Light"/>
                <a:ea typeface="Poppins Light"/>
                <a:cs typeface="Poppins Light"/>
                <a:sym typeface="Poppins Light"/>
              </a:rPr>
              <a:t>Giảm tiêu hao thời gian</a:t>
            </a:r>
          </a:p>
        </p:txBody>
      </p:sp>
      <p:sp>
        <p:nvSpPr>
          <p:cNvPr name="TextBox 21" id="21"/>
          <p:cNvSpPr txBox="true"/>
          <p:nvPr/>
        </p:nvSpPr>
        <p:spPr>
          <a:xfrm rot="0">
            <a:off x="1972993" y="504945"/>
            <a:ext cx="14342013" cy="1717691"/>
          </a:xfrm>
          <a:prstGeom prst="rect">
            <a:avLst/>
          </a:prstGeom>
        </p:spPr>
        <p:txBody>
          <a:bodyPr anchor="t" rtlCol="false" tIns="0" lIns="0" bIns="0" rIns="0">
            <a:spAutoFit/>
          </a:bodyPr>
          <a:lstStyle/>
          <a:p>
            <a:pPr algn="ctr" marL="0" indent="0" lvl="0">
              <a:lnSpc>
                <a:spcPts val="13999"/>
              </a:lnSpc>
              <a:spcBef>
                <a:spcPct val="0"/>
              </a:spcBef>
            </a:pPr>
            <a:r>
              <a:rPr lang="en-US" b="true" sz="9999" strike="noStrike" u="none">
                <a:solidFill>
                  <a:srgbClr val="FFFFFF"/>
                </a:solidFill>
                <a:latin typeface="Roboto Bold"/>
                <a:ea typeface="Roboto Bold"/>
                <a:cs typeface="Roboto Bold"/>
                <a:sym typeface="Roboto Bold"/>
              </a:rPr>
              <a:t>MỤC TIÊU NGHIÊN CỨU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304554" y="885825"/>
            <a:ext cx="7678893" cy="1203326"/>
          </a:xfrm>
          <a:prstGeom prst="rect">
            <a:avLst/>
          </a:prstGeom>
        </p:spPr>
        <p:txBody>
          <a:bodyPr anchor="t" rtlCol="false" tIns="0" lIns="0" bIns="0" rIns="0">
            <a:spAutoFit/>
          </a:bodyPr>
          <a:lstStyle/>
          <a:p>
            <a:pPr algn="ctr" marL="0" indent="0" lvl="0">
              <a:lnSpc>
                <a:spcPts val="9799"/>
              </a:lnSpc>
              <a:spcBef>
                <a:spcPct val="0"/>
              </a:spcBef>
            </a:pPr>
            <a:r>
              <a:rPr lang="en-US" b="true" sz="6999" strike="noStrike" u="none">
                <a:solidFill>
                  <a:srgbClr val="FFFFFF"/>
                </a:solidFill>
                <a:latin typeface="Roboto Bold"/>
                <a:ea typeface="Roboto Bold"/>
                <a:cs typeface="Roboto Bold"/>
                <a:sym typeface="Roboto Bold"/>
              </a:rPr>
              <a:t>CƠ SỞ LÝ THUYẾT</a:t>
            </a:r>
          </a:p>
        </p:txBody>
      </p:sp>
      <p:sp>
        <p:nvSpPr>
          <p:cNvPr name="TextBox 13" id="13"/>
          <p:cNvSpPr txBox="true"/>
          <p:nvPr/>
        </p:nvSpPr>
        <p:spPr>
          <a:xfrm rot="0">
            <a:off x="3659856" y="5361785"/>
            <a:ext cx="2357466" cy="699137"/>
          </a:xfrm>
          <a:prstGeom prst="rect">
            <a:avLst/>
          </a:prstGeom>
        </p:spPr>
        <p:txBody>
          <a:bodyPr anchor="t" rtlCol="false" tIns="0" lIns="0" bIns="0" rIns="0">
            <a:spAutoFit/>
          </a:bodyPr>
          <a:lstStyle/>
          <a:p>
            <a:pPr algn="just">
              <a:lnSpc>
                <a:spcPts val="5669"/>
              </a:lnSpc>
            </a:pPr>
            <a:r>
              <a:rPr lang="en-US" sz="3499" b="true">
                <a:solidFill>
                  <a:srgbClr val="FFFFFF"/>
                </a:solidFill>
                <a:latin typeface="Poppins Bold"/>
                <a:ea typeface="Poppins Bold"/>
                <a:cs typeface="Poppins Bold"/>
                <a:sym typeface="Poppins Bold"/>
              </a:rPr>
              <a:t>THƯ RÁC</a:t>
            </a:r>
          </a:p>
        </p:txBody>
      </p:sp>
      <p:sp>
        <p:nvSpPr>
          <p:cNvPr name="TextBox 14" id="14"/>
          <p:cNvSpPr txBox="true"/>
          <p:nvPr/>
        </p:nvSpPr>
        <p:spPr>
          <a:xfrm rot="0">
            <a:off x="9212079" y="5361785"/>
            <a:ext cx="979583" cy="699137"/>
          </a:xfrm>
          <a:prstGeom prst="rect">
            <a:avLst/>
          </a:prstGeom>
        </p:spPr>
        <p:txBody>
          <a:bodyPr anchor="t" rtlCol="false" tIns="0" lIns="0" bIns="0" rIns="0">
            <a:spAutoFit/>
          </a:bodyPr>
          <a:lstStyle/>
          <a:p>
            <a:pPr algn="just">
              <a:lnSpc>
                <a:spcPts val="5669"/>
              </a:lnSpc>
            </a:pPr>
            <a:r>
              <a:rPr lang="en-US" sz="3499" b="true">
                <a:solidFill>
                  <a:srgbClr val="FFFFFF"/>
                </a:solidFill>
                <a:latin typeface="Poppins Bold"/>
                <a:ea typeface="Poppins Bold"/>
                <a:cs typeface="Poppins Bold"/>
                <a:sym typeface="Poppins Bold"/>
              </a:rPr>
              <a:t>AI</a:t>
            </a:r>
          </a:p>
        </p:txBody>
      </p:sp>
      <p:sp>
        <p:nvSpPr>
          <p:cNvPr name="TextBox 15" id="15"/>
          <p:cNvSpPr txBox="true"/>
          <p:nvPr/>
        </p:nvSpPr>
        <p:spPr>
          <a:xfrm rot="0">
            <a:off x="12983446" y="5361785"/>
            <a:ext cx="3355693" cy="1413512"/>
          </a:xfrm>
          <a:prstGeom prst="rect">
            <a:avLst/>
          </a:prstGeom>
        </p:spPr>
        <p:txBody>
          <a:bodyPr anchor="t" rtlCol="false" tIns="0" lIns="0" bIns="0" rIns="0">
            <a:spAutoFit/>
          </a:bodyPr>
          <a:lstStyle/>
          <a:p>
            <a:pPr algn="just">
              <a:lnSpc>
                <a:spcPts val="5669"/>
              </a:lnSpc>
            </a:pPr>
            <a:r>
              <a:rPr lang="en-US" sz="3499" b="true">
                <a:solidFill>
                  <a:srgbClr val="FFFFFF"/>
                </a:solidFill>
                <a:latin typeface="Poppins Bold"/>
                <a:ea typeface="Poppins Bold"/>
                <a:cs typeface="Poppins Bold"/>
                <a:sym typeface="Poppins Bold"/>
              </a:rPr>
              <a:t>Naive Bayes</a:t>
            </a:r>
          </a:p>
          <a:p>
            <a:pPr algn="just">
              <a:lnSpc>
                <a:spcPts val="5669"/>
              </a:lnSpc>
            </a:pPr>
          </a:p>
        </p:txBody>
      </p:sp>
      <p:sp>
        <p:nvSpPr>
          <p:cNvPr name="TextBox 16" id="16"/>
          <p:cNvSpPr txBox="true"/>
          <p:nvPr/>
        </p:nvSpPr>
        <p:spPr>
          <a:xfrm rot="0">
            <a:off x="2700355" y="6288008"/>
            <a:ext cx="3755886" cy="2135886"/>
          </a:xfrm>
          <a:prstGeom prst="rect">
            <a:avLst/>
          </a:prstGeom>
        </p:spPr>
        <p:txBody>
          <a:bodyPr anchor="t" rtlCol="false" tIns="0" lIns="0" bIns="0" rIns="0">
            <a:spAutoFit/>
          </a:bodyPr>
          <a:lstStyle/>
          <a:p>
            <a:pPr algn="just">
              <a:lnSpc>
                <a:spcPts val="3402"/>
              </a:lnSpc>
            </a:pPr>
            <a:r>
              <a:rPr lang="en-US" sz="2100">
                <a:solidFill>
                  <a:srgbClr val="F4F4F4"/>
                </a:solidFill>
                <a:latin typeface="Poppins Light"/>
                <a:ea typeface="Poppins Light"/>
                <a:cs typeface="Poppins Light"/>
                <a:sym typeface="Poppins Light"/>
              </a:rPr>
              <a:t>Là những bức thư điện tử không mong muốn, không yêu cầu, vô bổ thường chứa quảng cáo được gửi tới người nhận.</a:t>
            </a:r>
          </a:p>
        </p:txBody>
      </p:sp>
      <p:sp>
        <p:nvSpPr>
          <p:cNvPr name="TextBox 17" id="17"/>
          <p:cNvSpPr txBox="true"/>
          <p:nvPr/>
        </p:nvSpPr>
        <p:spPr>
          <a:xfrm rot="0">
            <a:off x="7541111" y="6288008"/>
            <a:ext cx="3755886" cy="1707261"/>
          </a:xfrm>
          <a:prstGeom prst="rect">
            <a:avLst/>
          </a:prstGeom>
        </p:spPr>
        <p:txBody>
          <a:bodyPr anchor="t" rtlCol="false" tIns="0" lIns="0" bIns="0" rIns="0">
            <a:spAutoFit/>
          </a:bodyPr>
          <a:lstStyle/>
          <a:p>
            <a:pPr algn="just">
              <a:lnSpc>
                <a:spcPts val="3402"/>
              </a:lnSpc>
            </a:pPr>
            <a:r>
              <a:rPr lang="en-US" sz="2100">
                <a:solidFill>
                  <a:srgbClr val="F4F4F4"/>
                </a:solidFill>
                <a:latin typeface="Poppins Light"/>
                <a:ea typeface="Poppins Light"/>
                <a:cs typeface="Poppins Light"/>
                <a:sym typeface="Poppins Light"/>
              </a:rPr>
              <a:t>Là một ngành khoa học máy tính liên quan đến việc tự động hóa các hành vi thông minh</a:t>
            </a:r>
          </a:p>
        </p:txBody>
      </p:sp>
      <p:sp>
        <p:nvSpPr>
          <p:cNvPr name="TextBox 18" id="18"/>
          <p:cNvSpPr txBox="true"/>
          <p:nvPr/>
        </p:nvSpPr>
        <p:spPr>
          <a:xfrm rot="0">
            <a:off x="12341307" y="6328555"/>
            <a:ext cx="3755886" cy="1707261"/>
          </a:xfrm>
          <a:prstGeom prst="rect">
            <a:avLst/>
          </a:prstGeom>
        </p:spPr>
        <p:txBody>
          <a:bodyPr anchor="t" rtlCol="false" tIns="0" lIns="0" bIns="0" rIns="0">
            <a:spAutoFit/>
          </a:bodyPr>
          <a:lstStyle/>
          <a:p>
            <a:pPr algn="just">
              <a:lnSpc>
                <a:spcPts val="3402"/>
              </a:lnSpc>
            </a:pPr>
            <a:r>
              <a:rPr lang="en-US" sz="2100">
                <a:solidFill>
                  <a:srgbClr val="F4F4F4"/>
                </a:solidFill>
                <a:latin typeface="Poppins Light"/>
                <a:ea typeface="Poppins Light"/>
                <a:cs typeface="Poppins Light"/>
                <a:sym typeface="Poppins Light"/>
              </a:rPr>
              <a:t>Dựa trên cơ sở định lí Bayes và đặc biệt phù hợp cho các trường hợp phân loại có kích thước đầu vào là lớn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alphaModFix amt="91000"/>
            </a:blip>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alphaModFix amt="41000"/>
            </a:blip>
            <a:stretch>
              <a:fillRect l="0" t="0" r="0" b="0"/>
            </a:stretch>
          </a:blipFill>
        </p:spPr>
      </p:sp>
      <p:sp>
        <p:nvSpPr>
          <p:cNvPr name="TextBox 5" id="5"/>
          <p:cNvSpPr txBox="true"/>
          <p:nvPr/>
        </p:nvSpPr>
        <p:spPr>
          <a:xfrm rot="0">
            <a:off x="680188" y="1251153"/>
            <a:ext cx="8780779" cy="1203326"/>
          </a:xfrm>
          <a:prstGeom prst="rect">
            <a:avLst/>
          </a:prstGeom>
        </p:spPr>
        <p:txBody>
          <a:bodyPr anchor="t" rtlCol="false" tIns="0" lIns="0" bIns="0" rIns="0">
            <a:spAutoFit/>
          </a:bodyPr>
          <a:lstStyle/>
          <a:p>
            <a:pPr algn="ctr" marL="0" indent="0" lvl="0">
              <a:lnSpc>
                <a:spcPts val="9799"/>
              </a:lnSpc>
              <a:spcBef>
                <a:spcPct val="0"/>
              </a:spcBef>
            </a:pPr>
            <a:r>
              <a:rPr lang="en-US" b="true" sz="6999" strike="noStrike" u="none">
                <a:solidFill>
                  <a:srgbClr val="FFFFFF"/>
                </a:solidFill>
                <a:latin typeface="Roboto Bold"/>
                <a:ea typeface="Roboto Bold"/>
                <a:cs typeface="Roboto Bold"/>
                <a:sym typeface="Roboto Bold"/>
              </a:rPr>
              <a:t>PHÂN TÍCH </a:t>
            </a:r>
          </a:p>
        </p:txBody>
      </p:sp>
      <p:sp>
        <p:nvSpPr>
          <p:cNvPr name="TextBox 6" id="6"/>
          <p:cNvSpPr txBox="true"/>
          <p:nvPr/>
        </p:nvSpPr>
        <p:spPr>
          <a:xfrm rot="0">
            <a:off x="998120" y="3495675"/>
            <a:ext cx="9144000" cy="3552825"/>
          </a:xfrm>
          <a:prstGeom prst="rect">
            <a:avLst/>
          </a:prstGeom>
        </p:spPr>
        <p:txBody>
          <a:bodyPr anchor="t" rtlCol="false" tIns="0" lIns="0" bIns="0" rIns="0">
            <a:spAutoFit/>
          </a:bodyPr>
          <a:lstStyle/>
          <a:p>
            <a:pPr algn="just">
              <a:lnSpc>
                <a:spcPts val="5700"/>
              </a:lnSpc>
            </a:pPr>
            <a:r>
              <a:rPr lang="en-US" sz="3000" spc="3">
                <a:solidFill>
                  <a:srgbClr val="FFFFFF"/>
                </a:solidFill>
                <a:latin typeface="Montserrat"/>
                <a:ea typeface="Montserrat"/>
                <a:cs typeface="Montserrat"/>
                <a:sym typeface="Montserrat"/>
              </a:rPr>
              <a:t>Bộ dữ liệu gồm </a:t>
            </a:r>
            <a:r>
              <a:rPr lang="en-US" sz="3000" i="true" spc="3">
                <a:solidFill>
                  <a:srgbClr val="FFFFFF"/>
                </a:solidFill>
                <a:latin typeface="Montserrat Italics"/>
                <a:ea typeface="Montserrat Italics"/>
                <a:cs typeface="Montserrat Italics"/>
                <a:sym typeface="Montserrat Italics"/>
              </a:rPr>
              <a:t>5171 </a:t>
            </a:r>
            <a:r>
              <a:rPr lang="en-US" sz="3000" spc="3">
                <a:solidFill>
                  <a:srgbClr val="FFFFFF"/>
                </a:solidFill>
                <a:latin typeface="Montserrat"/>
                <a:ea typeface="Montserrat"/>
                <a:cs typeface="Montserrat"/>
                <a:sym typeface="Montserrat"/>
              </a:rPr>
              <a:t>hàng và </a:t>
            </a:r>
            <a:r>
              <a:rPr lang="en-US" sz="3000" i="true" spc="3">
                <a:solidFill>
                  <a:srgbClr val="FFFFFF"/>
                </a:solidFill>
                <a:latin typeface="Montserrat Italics"/>
                <a:ea typeface="Montserrat Italics"/>
                <a:cs typeface="Montserrat Italics"/>
                <a:sym typeface="Montserrat Italics"/>
              </a:rPr>
              <a:t>4 </a:t>
            </a:r>
            <a:r>
              <a:rPr lang="en-US" sz="3000" spc="3">
                <a:solidFill>
                  <a:srgbClr val="FFFFFF"/>
                </a:solidFill>
                <a:latin typeface="Montserrat"/>
                <a:ea typeface="Montserrat"/>
                <a:cs typeface="Montserrat"/>
                <a:sym typeface="Montserrat"/>
              </a:rPr>
              <a:t>cột</a:t>
            </a:r>
          </a:p>
          <a:p>
            <a:pPr algn="just" marL="647700" indent="-323850" lvl="1">
              <a:lnSpc>
                <a:spcPts val="5700"/>
              </a:lnSpc>
              <a:buFont typeface="Arial"/>
              <a:buChar char="•"/>
            </a:pPr>
            <a:r>
              <a:rPr lang="en-US" sz="3000" spc="3">
                <a:solidFill>
                  <a:srgbClr val="FFFFFF"/>
                </a:solidFill>
                <a:latin typeface="Montserrat"/>
                <a:ea typeface="Montserrat"/>
                <a:cs typeface="Montserrat"/>
                <a:sym typeface="Montserrat"/>
              </a:rPr>
              <a:t>Cột 1: Là cột tên định dạng ký tự</a:t>
            </a:r>
          </a:p>
          <a:p>
            <a:pPr algn="just" marL="647700" indent="-323850" lvl="1">
              <a:lnSpc>
                <a:spcPts val="5700"/>
              </a:lnSpc>
              <a:buFont typeface="Arial"/>
              <a:buChar char="•"/>
            </a:pPr>
            <a:r>
              <a:rPr lang="en-US" sz="3000" spc="3">
                <a:solidFill>
                  <a:srgbClr val="FFFFFF"/>
                </a:solidFill>
                <a:latin typeface="Montserrat"/>
                <a:ea typeface="Montserrat"/>
                <a:cs typeface="Montserrat"/>
                <a:sym typeface="Montserrat"/>
              </a:rPr>
              <a:t>Cột 2: Nhãn đánh dấu Ham-Spam</a:t>
            </a:r>
          </a:p>
          <a:p>
            <a:pPr algn="just" marL="647700" indent="-323850" lvl="1">
              <a:lnSpc>
                <a:spcPts val="5700"/>
              </a:lnSpc>
              <a:buFont typeface="Arial"/>
              <a:buChar char="•"/>
            </a:pPr>
            <a:r>
              <a:rPr lang="en-US" sz="3000" spc="3">
                <a:solidFill>
                  <a:srgbClr val="FFFFFF"/>
                </a:solidFill>
                <a:latin typeface="Montserrat"/>
                <a:ea typeface="Montserrat"/>
                <a:cs typeface="Montserrat"/>
                <a:sym typeface="Montserrat"/>
              </a:rPr>
              <a:t>Cột 3: Chuỗi ký tự trong thư</a:t>
            </a:r>
          </a:p>
          <a:p>
            <a:pPr algn="just" marL="647700" indent="-323850" lvl="1">
              <a:lnSpc>
                <a:spcPts val="5700"/>
              </a:lnSpc>
              <a:buFont typeface="Arial"/>
              <a:buChar char="•"/>
            </a:pPr>
            <a:r>
              <a:rPr lang="en-US" sz="3000" spc="3">
                <a:solidFill>
                  <a:srgbClr val="FFFFFF"/>
                </a:solidFill>
                <a:latin typeface="Montserrat"/>
                <a:ea typeface="Montserrat"/>
                <a:cs typeface="Montserrat"/>
                <a:sym typeface="Montserrat"/>
              </a:rPr>
              <a:t>Cột 4: Mã hóa giá trị Ham (0) và Spam (1)</a:t>
            </a:r>
          </a:p>
        </p:txBody>
      </p:sp>
      <p:sp>
        <p:nvSpPr>
          <p:cNvPr name="TextBox 7" id="7"/>
          <p:cNvSpPr txBox="true"/>
          <p:nvPr/>
        </p:nvSpPr>
        <p:spPr>
          <a:xfrm rot="0">
            <a:off x="275498" y="9562828"/>
            <a:ext cx="18370937" cy="473074"/>
          </a:xfrm>
          <a:prstGeom prst="rect">
            <a:avLst/>
          </a:prstGeom>
        </p:spPr>
        <p:txBody>
          <a:bodyPr anchor="t" rtlCol="false" tIns="0" lIns="0" bIns="0" rIns="0">
            <a:spAutoFit/>
          </a:bodyPr>
          <a:lstStyle/>
          <a:p>
            <a:pPr algn="just">
              <a:lnSpc>
                <a:spcPts val="4000"/>
              </a:lnSpc>
            </a:pPr>
            <a:r>
              <a:rPr lang="en-US" sz="2500" i="true" spc="2">
                <a:solidFill>
                  <a:srgbClr val="FFFFFF"/>
                </a:solidFill>
                <a:latin typeface="Montserrat Italics"/>
                <a:ea typeface="Montserrat Italics"/>
                <a:cs typeface="Montserrat Italics"/>
                <a:sym typeface="Montserrat Italics"/>
              </a:rPr>
              <a:t>Nguồn: Venkatesh Garnepudi được phát triển vào năm 2018 - Công bố tại kaggle.com (Spam Mails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1E70"/>
        </a:soli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alphaModFix amt="41000"/>
            </a:blip>
            <a:stretch>
              <a:fillRect l="0" t="0" r="0" b="0"/>
            </a:stretch>
          </a:blipFill>
        </p:spPr>
      </p:sp>
      <p:sp>
        <p:nvSpPr>
          <p:cNvPr name="Freeform 4" id="4"/>
          <p:cNvSpPr/>
          <p:nvPr/>
        </p:nvSpPr>
        <p:spPr>
          <a:xfrm flipH="false" flipV="false" rot="0">
            <a:off x="0" y="0"/>
            <a:ext cx="6167914" cy="10287000"/>
          </a:xfrm>
          <a:custGeom>
            <a:avLst/>
            <a:gdLst/>
            <a:ahLst/>
            <a:cxnLst/>
            <a:rect r="r" b="b" t="t" l="l"/>
            <a:pathLst>
              <a:path h="10287000" w="6167914">
                <a:moveTo>
                  <a:pt x="0" y="0"/>
                </a:moveTo>
                <a:lnTo>
                  <a:pt x="6167914" y="0"/>
                </a:lnTo>
                <a:lnTo>
                  <a:pt x="6167914"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7116470" y="3940174"/>
            <a:ext cx="9820239" cy="1203326"/>
          </a:xfrm>
          <a:prstGeom prst="rect">
            <a:avLst/>
          </a:prstGeom>
        </p:spPr>
        <p:txBody>
          <a:bodyPr anchor="t" rtlCol="false" tIns="0" lIns="0" bIns="0" rIns="0">
            <a:spAutoFit/>
          </a:bodyPr>
          <a:lstStyle/>
          <a:p>
            <a:pPr algn="ctr" marL="0" indent="0" lvl="0">
              <a:lnSpc>
                <a:spcPts val="9799"/>
              </a:lnSpc>
              <a:spcBef>
                <a:spcPct val="0"/>
              </a:spcBef>
            </a:pPr>
            <a:r>
              <a:rPr lang="en-US" b="true" sz="6999">
                <a:solidFill>
                  <a:srgbClr val="FFFFFF"/>
                </a:solidFill>
                <a:latin typeface="Roboto Bold"/>
                <a:ea typeface="Roboto Bold"/>
                <a:cs typeface="Roboto Bold"/>
                <a:sym typeface="Roboto Bold"/>
              </a:rPr>
              <a:t>PHƯƠNG PHÁP LUẬN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DAF3YhG8DE0</dc:identifier>
  <dcterms:modified xsi:type="dcterms:W3CDTF">2011-08-01T06:04:30Z</dcterms:modified>
  <cp:revision>1</cp:revision>
  <dc:title>AI_OPEN</dc:title>
</cp:coreProperties>
</file>